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70" r:id="rId4"/>
    <p:sldId id="273" r:id="rId5"/>
    <p:sldId id="271" r:id="rId6"/>
    <p:sldId id="274" r:id="rId7"/>
    <p:sldId id="275" r:id="rId8"/>
    <p:sldId id="260" r:id="rId9"/>
    <p:sldId id="276" r:id="rId10"/>
    <p:sldId id="263" r:id="rId11"/>
    <p:sldId id="264" r:id="rId12"/>
    <p:sldId id="265" r:id="rId13"/>
    <p:sldId id="269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0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8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0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434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999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0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296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53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74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2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632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281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48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275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78A6F-6BB8-4BB2-BB69-4653FBA98B96}" type="datetimeFigureOut">
              <a:rPr lang="cs-CZ" smtClean="0"/>
              <a:t>09.01.2018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5A116-D6E8-4766-ADC1-AC530D3BB26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478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f.jcu.cz/admission/masters-degree-programme-commerce-and-entrepreneurship-in-english" TargetMode="Externa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f.jcu.cz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mailto:vojtko@ef.jcu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" t="-90" r="156" b="21692"/>
          <a:stretch/>
        </p:blipFill>
        <p:spPr>
          <a:xfrm>
            <a:off x="1" y="1095374"/>
            <a:ext cx="12192000" cy="6372225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33613" y="18938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cs-CZ" sz="5600" b="1" dirty="0" err="1">
                <a:latin typeface="+mn-lt"/>
              </a:rPr>
              <a:t>Commerce</a:t>
            </a:r>
            <a:r>
              <a:rPr lang="cs-CZ" sz="5600" b="1" dirty="0">
                <a:latin typeface="+mn-lt"/>
              </a:rPr>
              <a:t> and </a:t>
            </a:r>
            <a:r>
              <a:rPr lang="cs-CZ" sz="5600" b="1" dirty="0" err="1">
                <a:latin typeface="+mn-lt"/>
              </a:rPr>
              <a:t>Entrepreneurship</a:t>
            </a:r>
            <a:br>
              <a:rPr lang="en-US" sz="5600" b="1" dirty="0">
                <a:latin typeface="+mn-lt"/>
              </a:rPr>
            </a:br>
            <a:r>
              <a:rPr lang="cs-CZ" sz="4800" b="1" dirty="0"/>
              <a:t>Master</a:t>
            </a:r>
            <a:r>
              <a:rPr lang="en-US" sz="4800" b="1" dirty="0"/>
              <a:t> </a:t>
            </a:r>
            <a:r>
              <a:rPr lang="cs-CZ" sz="4800" b="1" dirty="0"/>
              <a:t>S</a:t>
            </a:r>
            <a:r>
              <a:rPr lang="en-US" sz="4800" b="1" dirty="0" err="1"/>
              <a:t>tudy</a:t>
            </a:r>
            <a:r>
              <a:rPr lang="en-US" sz="4800" b="1" dirty="0"/>
              <a:t> </a:t>
            </a:r>
            <a:r>
              <a:rPr lang="cs-CZ" sz="4800" b="1" dirty="0"/>
              <a:t>P</a:t>
            </a:r>
            <a:r>
              <a:rPr lang="en-US" sz="4800" b="1" dirty="0" err="1"/>
              <a:t>rogram</a:t>
            </a:r>
            <a:r>
              <a:rPr lang="cs-CZ" sz="4800" b="1" dirty="0" err="1"/>
              <a:t>me</a:t>
            </a:r>
            <a:br>
              <a:rPr lang="en-US" sz="4800" b="1" dirty="0"/>
            </a:br>
            <a:endParaRPr lang="cs-CZ" sz="48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632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-455" r="8169" b="455"/>
          <a:stretch/>
        </p:blipFill>
        <p:spPr>
          <a:xfrm>
            <a:off x="12700" y="1215557"/>
            <a:ext cx="6261100" cy="5631452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 err="1">
                <a:solidFill>
                  <a:srgbClr val="D10074"/>
                </a:solidFill>
                <a:latin typeface="+mn-lt"/>
              </a:rPr>
              <a:t>Cooperation</a:t>
            </a:r>
            <a:r>
              <a:rPr lang="cs-CZ" sz="44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>
                <a:solidFill>
                  <a:srgbClr val="D10074"/>
                </a:solidFill>
                <a:latin typeface="+mn-lt"/>
              </a:rPr>
              <a:t>with</a:t>
            </a:r>
            <a:r>
              <a:rPr lang="cs-CZ" sz="44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>
                <a:solidFill>
                  <a:srgbClr val="D10074"/>
                </a:solidFill>
                <a:latin typeface="+mn-lt"/>
              </a:rPr>
              <a:t>industry</a:t>
            </a:r>
            <a:endParaRPr lang="cs-CZ" sz="44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533804" y="3042458"/>
            <a:ext cx="550579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400" dirty="0" err="1"/>
              <a:t>Focused</a:t>
            </a:r>
            <a:r>
              <a:rPr lang="cs-CZ" sz="2400" dirty="0"/>
              <a:t> </a:t>
            </a:r>
            <a:r>
              <a:rPr lang="cs-CZ" sz="2400" dirty="0" err="1"/>
              <a:t>skills</a:t>
            </a:r>
            <a:r>
              <a:rPr lang="cs-CZ" sz="2400" dirty="0"/>
              <a:t> and </a:t>
            </a:r>
            <a:r>
              <a:rPr lang="cs-CZ" sz="2400" dirty="0" err="1"/>
              <a:t>knowledge</a:t>
            </a:r>
            <a:r>
              <a:rPr lang="cs-CZ" sz="2400" dirty="0"/>
              <a:t> development </a:t>
            </a:r>
            <a:r>
              <a:rPr lang="cs-CZ" sz="2400" dirty="0" err="1"/>
              <a:t>through</a:t>
            </a:r>
            <a:r>
              <a:rPr lang="cs-CZ" sz="2400" dirty="0"/>
              <a:t> 2-semester </a:t>
            </a:r>
            <a:r>
              <a:rPr lang="cs-CZ" sz="2400" dirty="0" err="1"/>
              <a:t>specialisation</a:t>
            </a:r>
            <a:r>
              <a:rPr lang="cs-CZ" sz="2400" dirty="0"/>
              <a:t> </a:t>
            </a:r>
            <a:r>
              <a:rPr lang="cs-CZ" sz="2400" dirty="0" err="1"/>
              <a:t>projects</a:t>
            </a:r>
            <a:r>
              <a:rPr lang="cs-CZ" sz="2400" dirty="0"/>
              <a:t> lead by </a:t>
            </a:r>
            <a:r>
              <a:rPr lang="cs-CZ" sz="2400" dirty="0" err="1"/>
              <a:t>people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industry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Cooperation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wide</a:t>
            </a:r>
            <a:r>
              <a:rPr lang="cs-CZ" sz="2400" dirty="0"/>
              <a:t> </a:t>
            </a:r>
            <a:r>
              <a:rPr lang="cs-CZ" sz="2400" dirty="0" err="1"/>
              <a:t>range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partners</a:t>
            </a:r>
            <a:r>
              <a:rPr lang="cs-CZ" sz="2400" dirty="0"/>
              <a:t> – </a:t>
            </a:r>
            <a:r>
              <a:rPr lang="cs-CZ" sz="2400" dirty="0" err="1"/>
              <a:t>local</a:t>
            </a:r>
            <a:r>
              <a:rPr lang="cs-CZ" sz="2400" dirty="0"/>
              <a:t> and </a:t>
            </a:r>
            <a:r>
              <a:rPr lang="cs-CZ" sz="2400" dirty="0" err="1"/>
              <a:t>multinational</a:t>
            </a:r>
            <a:r>
              <a:rPr lang="cs-CZ" sz="2400" dirty="0"/>
              <a:t> </a:t>
            </a:r>
            <a:r>
              <a:rPr lang="cs-CZ" sz="2400" dirty="0" err="1"/>
              <a:t>companies</a:t>
            </a:r>
            <a:r>
              <a:rPr lang="cs-CZ" sz="2400" dirty="0"/>
              <a:t>, </a:t>
            </a:r>
            <a:r>
              <a:rPr lang="cs-CZ" sz="2400" dirty="0" err="1"/>
              <a:t>institutions</a:t>
            </a:r>
            <a:endParaRPr lang="cs-CZ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43133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2" r="9324"/>
          <a:stretch/>
        </p:blipFill>
        <p:spPr>
          <a:xfrm>
            <a:off x="-12701" y="1271847"/>
            <a:ext cx="6286501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997389"/>
          </a:xfrm>
        </p:spPr>
        <p:txBody>
          <a:bodyPr>
            <a:normAutofit/>
          </a:bodyPr>
          <a:lstStyle/>
          <a:p>
            <a:pPr algn="l"/>
            <a:r>
              <a:rPr lang="en-GB" sz="4400" b="1" dirty="0">
                <a:solidFill>
                  <a:srgbClr val="D10074"/>
                </a:solidFill>
                <a:latin typeface="+mn-lt"/>
              </a:rPr>
              <a:t>Typical careers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en-GB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en-GB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GB" b="1" dirty="0">
                <a:solidFill>
                  <a:schemeClr val="bg1">
                    <a:lumMod val="95000"/>
                  </a:schemeClr>
                </a:solidFill>
              </a:rPr>
              <a:t>Together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33803" y="2597957"/>
            <a:ext cx="539495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Management and </a:t>
            </a:r>
            <a:r>
              <a:rPr lang="cs-CZ" altLang="cs-CZ" sz="2800" b="1" dirty="0" err="1"/>
              <a:t>professional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positions</a:t>
            </a:r>
            <a:r>
              <a:rPr lang="cs-CZ" altLang="cs-CZ" sz="2800" b="1" dirty="0"/>
              <a:t> </a:t>
            </a:r>
            <a:r>
              <a:rPr lang="cs-CZ" altLang="cs-CZ" sz="2800" dirty="0"/>
              <a:t>in </a:t>
            </a:r>
            <a:r>
              <a:rPr lang="cs-CZ" altLang="cs-CZ" sz="2800" dirty="0" err="1"/>
              <a:t>multinational</a:t>
            </a:r>
            <a:r>
              <a:rPr lang="cs-CZ" altLang="cs-CZ" sz="2800" dirty="0"/>
              <a:t> </a:t>
            </a:r>
            <a:r>
              <a:rPr lang="cs-CZ" altLang="cs-CZ" sz="2800" dirty="0" err="1"/>
              <a:t>companies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mainly</a:t>
            </a:r>
            <a:r>
              <a:rPr lang="cs-CZ" altLang="cs-CZ" sz="2800" dirty="0"/>
              <a:t> in </a:t>
            </a:r>
            <a:r>
              <a:rPr lang="cs-CZ" altLang="cs-CZ" sz="2800" dirty="0" err="1"/>
              <a:t>retailing</a:t>
            </a:r>
            <a:r>
              <a:rPr lang="cs-CZ" altLang="cs-CZ" sz="2800" dirty="0"/>
              <a:t>, e-</a:t>
            </a:r>
            <a:r>
              <a:rPr lang="cs-CZ" altLang="cs-CZ" sz="2800" dirty="0" err="1"/>
              <a:t>commerce</a:t>
            </a:r>
            <a:r>
              <a:rPr lang="cs-CZ" altLang="cs-CZ" sz="2800" dirty="0"/>
              <a:t>, </a:t>
            </a:r>
            <a:r>
              <a:rPr lang="cs-CZ" altLang="cs-CZ" sz="2800" dirty="0" err="1"/>
              <a:t>hospitality</a:t>
            </a:r>
            <a:r>
              <a:rPr lang="cs-CZ" altLang="cs-CZ" sz="2800" dirty="0"/>
              <a:t> and </a:t>
            </a:r>
            <a:r>
              <a:rPr lang="cs-CZ" altLang="cs-CZ" sz="2800" dirty="0" err="1"/>
              <a:t>tourism</a:t>
            </a:r>
            <a:endParaRPr lang="cs-CZ" altLang="cs-CZ" sz="2800" dirty="0"/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Marketing </a:t>
            </a:r>
            <a:r>
              <a:rPr lang="cs-CZ" altLang="cs-CZ" sz="2800" b="1" dirty="0" err="1"/>
              <a:t>professionals</a:t>
            </a:r>
            <a:r>
              <a:rPr lang="cs-CZ" altLang="cs-CZ" sz="2800" b="1" dirty="0"/>
              <a:t> </a:t>
            </a:r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International </a:t>
            </a:r>
            <a:r>
              <a:rPr lang="cs-CZ" altLang="cs-CZ" sz="2800" b="1" dirty="0" err="1"/>
              <a:t>trade</a:t>
            </a:r>
            <a:r>
              <a:rPr lang="cs-CZ" altLang="cs-CZ" sz="2800" b="1" dirty="0"/>
              <a:t> </a:t>
            </a:r>
            <a:r>
              <a:rPr lang="cs-CZ" altLang="cs-CZ" sz="2800" b="1" dirty="0" err="1"/>
              <a:t>professionals</a:t>
            </a:r>
            <a:endParaRPr lang="cs-CZ" altLang="cs-CZ" sz="2800" b="1" dirty="0"/>
          </a:p>
          <a:p>
            <a:pPr marL="285750" lvl="2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err="1"/>
              <a:t>Entrepreneurs</a:t>
            </a:r>
            <a:endParaRPr lang="en-GB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277524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/>
          <a:stretch/>
        </p:blipFill>
        <p:spPr>
          <a:xfrm>
            <a:off x="-12701" y="1271847"/>
            <a:ext cx="6236137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pPr algn="l"/>
            <a:r>
              <a:rPr lang="cs-CZ" sz="4400" b="1" dirty="0" err="1">
                <a:solidFill>
                  <a:srgbClr val="D10074"/>
                </a:solidFill>
                <a:latin typeface="+mn-lt"/>
              </a:rPr>
              <a:t>Entrance</a:t>
            </a:r>
            <a:r>
              <a:rPr lang="cs-CZ" sz="44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4400" b="1" dirty="0" err="1">
                <a:solidFill>
                  <a:srgbClr val="D10074"/>
                </a:solidFill>
                <a:latin typeface="+mn-lt"/>
              </a:rPr>
              <a:t>procedure</a:t>
            </a:r>
            <a:br>
              <a:rPr lang="cs-CZ" sz="4400" b="1" dirty="0">
                <a:solidFill>
                  <a:srgbClr val="D10074"/>
                </a:solidFill>
                <a:latin typeface="+mn-lt"/>
              </a:rPr>
            </a:br>
            <a:endParaRPr lang="cs-CZ" sz="44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457950" y="2881751"/>
            <a:ext cx="569597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Application deadline: </a:t>
            </a:r>
            <a:r>
              <a:rPr lang="en-GB" sz="2400" b="1" dirty="0">
                <a:solidFill>
                  <a:srgbClr val="D10074"/>
                </a:solidFill>
              </a:rPr>
              <a:t>April 15, 2018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Entrance requirements: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 err="1"/>
              <a:t>Bachelor</a:t>
            </a:r>
            <a:r>
              <a:rPr lang="cs-CZ" sz="2400" dirty="0"/>
              <a:t> </a:t>
            </a:r>
            <a:r>
              <a:rPr lang="cs-CZ" sz="2400" dirty="0" err="1"/>
              <a:t>degree</a:t>
            </a:r>
            <a:r>
              <a:rPr lang="cs-CZ" sz="2400" dirty="0"/>
              <a:t> in business/</a:t>
            </a:r>
            <a:r>
              <a:rPr lang="cs-CZ" sz="2400" dirty="0" err="1"/>
              <a:t>economics</a:t>
            </a:r>
            <a:endParaRPr lang="en-GB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command of English (CEFR level B</a:t>
            </a:r>
            <a:r>
              <a:rPr lang="cs-CZ" sz="2400" dirty="0"/>
              <a:t>2</a:t>
            </a:r>
            <a:r>
              <a:rPr lang="en-GB" sz="2400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/>
              <a:t>Skype interview (interest in study,</a:t>
            </a:r>
            <a:r>
              <a:rPr lang="cs-CZ" sz="2400" dirty="0"/>
              <a:t> </a:t>
            </a:r>
            <a:r>
              <a:rPr lang="cs-CZ" sz="2400" dirty="0" err="1"/>
              <a:t>exam</a:t>
            </a:r>
            <a:r>
              <a:rPr lang="cs-CZ" sz="2400" dirty="0"/>
              <a:t> </a:t>
            </a:r>
            <a:r>
              <a:rPr lang="cs-CZ" sz="2400" dirty="0" err="1"/>
              <a:t>from</a:t>
            </a:r>
            <a:r>
              <a:rPr lang="cs-CZ" sz="2400" dirty="0"/>
              <a:t> </a:t>
            </a:r>
            <a:r>
              <a:rPr lang="cs-CZ" sz="2400" dirty="0" err="1"/>
              <a:t>economics</a:t>
            </a:r>
            <a:r>
              <a:rPr lang="cs-CZ" sz="2400" dirty="0"/>
              <a:t>/</a:t>
            </a:r>
            <a:r>
              <a:rPr lang="cs-CZ" sz="2400" dirty="0" err="1"/>
              <a:t>trade</a:t>
            </a:r>
            <a:r>
              <a:rPr lang="en-GB" sz="2400" dirty="0"/>
              <a:t>)</a:t>
            </a:r>
            <a:endParaRPr lang="cs-CZ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400" dirty="0">
                <a:hlinkClick r:id="rId5"/>
              </a:rPr>
              <a:t>more </a:t>
            </a:r>
            <a:r>
              <a:rPr lang="cs-CZ" sz="2400" dirty="0" err="1">
                <a:hlinkClick r:id="rId5"/>
              </a:rPr>
              <a:t>info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12033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t="15128" r="-120" b="8956"/>
          <a:stretch/>
        </p:blipFill>
        <p:spPr>
          <a:xfrm>
            <a:off x="0" y="1282701"/>
            <a:ext cx="12192000" cy="55753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43397" y="1086179"/>
            <a:ext cx="9144000" cy="2133599"/>
          </a:xfrm>
        </p:spPr>
        <p:txBody>
          <a:bodyPr>
            <a:normAutofit/>
          </a:bodyPr>
          <a:lstStyle/>
          <a:p>
            <a:r>
              <a:rPr lang="cs-CZ" sz="4200" b="1" dirty="0" err="1"/>
              <a:t>Interested</a:t>
            </a:r>
            <a:r>
              <a:rPr lang="cs-CZ" sz="4200" b="1" dirty="0"/>
              <a:t>? </a:t>
            </a:r>
            <a:r>
              <a:rPr lang="cs-CZ" sz="4200" b="1" dirty="0" err="1"/>
              <a:t>Join</a:t>
            </a:r>
            <a:r>
              <a:rPr lang="cs-CZ" sz="4200" b="1" dirty="0"/>
              <a:t> </a:t>
            </a:r>
            <a:r>
              <a:rPr lang="cs-CZ" sz="4200" b="1" dirty="0" err="1"/>
              <a:t>us</a:t>
            </a:r>
            <a:r>
              <a:rPr lang="cs-CZ" sz="4200" b="1" dirty="0"/>
              <a:t>!</a:t>
            </a:r>
            <a:br>
              <a:rPr lang="cs-CZ" sz="4200" b="1" dirty="0"/>
            </a:br>
            <a:r>
              <a:rPr lang="cs-CZ" sz="4200" b="1" dirty="0"/>
              <a:t>more </a:t>
            </a:r>
            <a:r>
              <a:rPr lang="cs-CZ" sz="4200" b="1" dirty="0" err="1"/>
              <a:t>info</a:t>
            </a:r>
            <a:r>
              <a:rPr lang="cs-CZ" sz="4200" b="1" dirty="0"/>
              <a:t>: </a:t>
            </a:r>
            <a:r>
              <a:rPr lang="cs-CZ" sz="4200" b="1" dirty="0">
                <a:hlinkClick r:id="rId3"/>
              </a:rPr>
              <a:t>www.ef.jcu.cz</a:t>
            </a:r>
            <a:br>
              <a:rPr lang="cs-CZ" sz="4200" b="1" dirty="0"/>
            </a:br>
            <a:r>
              <a:rPr lang="cs-CZ" sz="4200" b="1" dirty="0"/>
              <a:t>e-mail: </a:t>
            </a:r>
            <a:r>
              <a:rPr lang="cs-CZ" sz="4200" b="1" dirty="0">
                <a:hlinkClick r:id="rId4"/>
              </a:rPr>
              <a:t>vojtko@ef.jcu.cz</a:t>
            </a:r>
            <a:endParaRPr lang="cs-CZ" sz="4200" b="1" dirty="0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0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1" y="-15276"/>
            <a:ext cx="12164959" cy="687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434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3" r="8178"/>
          <a:stretch/>
        </p:blipFill>
        <p:spPr>
          <a:xfrm>
            <a:off x="9525" y="1271847"/>
            <a:ext cx="6238875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1529640"/>
          </a:xfrm>
        </p:spPr>
        <p:txBody>
          <a:bodyPr>
            <a:norm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Advantages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of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stud</a:t>
            </a:r>
            <a:r>
              <a:rPr lang="en-US" sz="3900" b="1" dirty="0">
                <a:solidFill>
                  <a:srgbClr val="D10074"/>
                </a:solidFill>
                <a:latin typeface="+mn-lt"/>
              </a:rPr>
              <a:t>y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ing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with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us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00800" y="3042458"/>
            <a:ext cx="5676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D10074"/>
                </a:solidFill>
              </a:rPr>
              <a:t>Great </a:t>
            </a:r>
            <a:r>
              <a:rPr lang="cs-CZ" sz="2800" dirty="0" err="1">
                <a:solidFill>
                  <a:srgbClr val="D10074"/>
                </a:solidFill>
              </a:rPr>
              <a:t>value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h</a:t>
            </a:r>
            <a:r>
              <a:rPr lang="cs-CZ" dirty="0" err="1"/>
              <a:t>igh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teaching</a:t>
            </a:r>
            <a:r>
              <a:rPr lang="cs-CZ" dirty="0"/>
              <a:t>,</a:t>
            </a:r>
            <a:r>
              <a:rPr lang="en-US" dirty="0"/>
              <a:t> individual approach, focus on practical skills, unique cultural experience</a:t>
            </a:r>
            <a:r>
              <a:rPr lang="cs-CZ" dirty="0"/>
              <a:t> </a:t>
            </a:r>
            <a:endParaRPr lang="en-US" dirty="0"/>
          </a:p>
          <a:p>
            <a:r>
              <a:rPr lang="en-US" sz="2800" dirty="0">
                <a:solidFill>
                  <a:srgbClr val="D10074"/>
                </a:solidFill>
              </a:rPr>
              <a:t>Low costs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reasonable price </a:t>
            </a:r>
            <a:r>
              <a:rPr lang="cs-CZ" dirty="0"/>
              <a:t>2,0</a:t>
            </a:r>
            <a:r>
              <a:rPr lang="en-US" dirty="0"/>
              <a:t>00 EUR/semester, discount up to 50% in the second year based on study results;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living costs 300 EUR/month (accommodation, catering)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funding for studying abroad  for one semester within Erasmus+ </a:t>
            </a:r>
            <a:r>
              <a:rPr lang="en-US" dirty="0" err="1"/>
              <a:t>programme</a:t>
            </a:r>
            <a:r>
              <a:rPr lang="en-US" dirty="0"/>
              <a:t> scheme</a:t>
            </a:r>
          </a:p>
          <a:p>
            <a:r>
              <a:rPr lang="en-US" sz="2800" dirty="0">
                <a:solidFill>
                  <a:srgbClr val="D10074"/>
                </a:solidFill>
              </a:rPr>
              <a:t>Safe, pleasant, vibrant and clean environment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14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3546"/>
          <a:stretch/>
        </p:blipFill>
        <p:spPr>
          <a:xfrm>
            <a:off x="0" y="1251312"/>
            <a:ext cx="6223000" cy="5606688"/>
          </a:xfrm>
          <a:prstGeom prst="rect">
            <a:avLst/>
          </a:prstGeom>
        </p:spPr>
      </p:pic>
      <p:sp>
        <p:nvSpPr>
          <p:cNvPr id="16" name="Ovál 15"/>
          <p:cNvSpPr/>
          <p:nvPr/>
        </p:nvSpPr>
        <p:spPr>
          <a:xfrm>
            <a:off x="5038461" y="15065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959289"/>
          </a:xfrm>
        </p:spPr>
        <p:txBody>
          <a:bodyPr>
            <a:norm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Academic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year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400800" y="2483658"/>
            <a:ext cx="56769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D10074"/>
                </a:solidFill>
              </a:rPr>
              <a:t>Winter </a:t>
            </a:r>
            <a:r>
              <a:rPr lang="cs-CZ" sz="2800" dirty="0" err="1">
                <a:solidFill>
                  <a:srgbClr val="D10074"/>
                </a:solidFill>
              </a:rPr>
              <a:t>semester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13 </a:t>
            </a:r>
            <a:r>
              <a:rPr lang="cs-CZ" dirty="0" err="1"/>
              <a:t>weeks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October</a:t>
            </a:r>
            <a:r>
              <a:rPr lang="cs-CZ" dirty="0"/>
              <a:t> – </a:t>
            </a:r>
            <a:r>
              <a:rPr lang="cs-CZ" dirty="0" err="1"/>
              <a:t>mid</a:t>
            </a:r>
            <a:r>
              <a:rPr lang="cs-CZ" dirty="0"/>
              <a:t> </a:t>
            </a:r>
            <a:r>
              <a:rPr lang="cs-CZ" dirty="0" err="1"/>
              <a:t>January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 </a:t>
            </a:r>
            <a:r>
              <a:rPr lang="cs-CZ" dirty="0" err="1"/>
              <a:t>week</a:t>
            </a:r>
            <a:r>
              <a:rPr lang="cs-CZ" dirty="0"/>
              <a:t> </a:t>
            </a:r>
            <a:r>
              <a:rPr lang="cs-CZ" dirty="0" err="1"/>
              <a:t>break</a:t>
            </a:r>
            <a:r>
              <a:rPr lang="cs-CZ" dirty="0"/>
              <a:t> </a:t>
            </a:r>
            <a:r>
              <a:rPr lang="cs-CZ" dirty="0" err="1"/>
              <a:t>during</a:t>
            </a:r>
            <a:r>
              <a:rPr lang="cs-CZ" dirty="0"/>
              <a:t> </a:t>
            </a:r>
            <a:r>
              <a:rPr lang="cs-CZ" dirty="0" err="1"/>
              <a:t>Christmas</a:t>
            </a:r>
            <a:r>
              <a:rPr lang="cs-CZ" dirty="0"/>
              <a:t> period</a:t>
            </a:r>
          </a:p>
          <a:p>
            <a:endParaRPr lang="en-US" dirty="0"/>
          </a:p>
          <a:p>
            <a:r>
              <a:rPr lang="cs-CZ" sz="2800" dirty="0" err="1">
                <a:solidFill>
                  <a:srgbClr val="D10074"/>
                </a:solidFill>
              </a:rPr>
              <a:t>Summer</a:t>
            </a:r>
            <a:r>
              <a:rPr lang="cs-CZ" sz="2800" dirty="0">
                <a:solidFill>
                  <a:srgbClr val="D10074"/>
                </a:solidFill>
              </a:rPr>
              <a:t> </a:t>
            </a:r>
            <a:r>
              <a:rPr lang="cs-CZ" sz="2800" dirty="0" err="1">
                <a:solidFill>
                  <a:srgbClr val="D10074"/>
                </a:solidFill>
              </a:rPr>
              <a:t>semester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14 </a:t>
            </a:r>
            <a:r>
              <a:rPr lang="cs-CZ" dirty="0" err="1"/>
              <a:t>weeks</a:t>
            </a:r>
            <a:r>
              <a:rPr lang="cs-CZ" dirty="0"/>
              <a:t> (1st and 2nd </a:t>
            </a:r>
            <a:r>
              <a:rPr lang="cs-CZ" dirty="0" err="1"/>
              <a:t>year</a:t>
            </a:r>
            <a:r>
              <a:rPr lang="cs-CZ" dirty="0"/>
              <a:t>), 10 </a:t>
            </a:r>
            <a:r>
              <a:rPr lang="cs-CZ" dirty="0" err="1"/>
              <a:t>weeks</a:t>
            </a:r>
            <a:r>
              <a:rPr lang="cs-CZ" dirty="0"/>
              <a:t> (last </a:t>
            </a:r>
            <a:r>
              <a:rPr lang="cs-CZ" dirty="0" err="1"/>
              <a:t>year</a:t>
            </a:r>
            <a:r>
              <a:rPr lang="cs-CZ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mid</a:t>
            </a:r>
            <a:r>
              <a:rPr lang="cs-CZ" dirty="0"/>
              <a:t> </a:t>
            </a:r>
            <a:r>
              <a:rPr lang="cs-CZ" dirty="0" err="1"/>
              <a:t>February</a:t>
            </a:r>
            <a:r>
              <a:rPr lang="cs-CZ" dirty="0"/>
              <a:t> – May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800" dirty="0">
              <a:solidFill>
                <a:srgbClr val="D10074"/>
              </a:solidFill>
            </a:endParaRPr>
          </a:p>
          <a:p>
            <a:r>
              <a:rPr lang="cs-CZ" sz="2800" dirty="0" err="1">
                <a:solidFill>
                  <a:srgbClr val="D10074"/>
                </a:solidFill>
              </a:rPr>
              <a:t>Examination</a:t>
            </a:r>
            <a:r>
              <a:rPr lang="cs-CZ" sz="2800" dirty="0">
                <a:solidFill>
                  <a:srgbClr val="D10074"/>
                </a:solidFill>
              </a:rPr>
              <a:t> </a:t>
            </a:r>
            <a:r>
              <a:rPr lang="cs-CZ" sz="2800" dirty="0" err="1">
                <a:solidFill>
                  <a:srgbClr val="D10074"/>
                </a:solidFill>
              </a:rPr>
              <a:t>periods</a:t>
            </a:r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4 </a:t>
            </a:r>
            <a:r>
              <a:rPr lang="cs-CZ" dirty="0" err="1"/>
              <a:t>weeks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each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semesters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2352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1744" b="4077"/>
          <a:stretch/>
        </p:blipFill>
        <p:spPr>
          <a:xfrm>
            <a:off x="-1" y="1271847"/>
            <a:ext cx="6286501" cy="56242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971079" y="1084332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About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the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study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programme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9079" y="2373909"/>
            <a:ext cx="56769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D10074"/>
                </a:solidFill>
              </a:rPr>
              <a:t>Long </a:t>
            </a:r>
            <a:r>
              <a:rPr lang="cs-CZ" sz="2400" dirty="0" err="1">
                <a:solidFill>
                  <a:srgbClr val="D10074"/>
                </a:solidFill>
              </a:rPr>
              <a:t>tradition</a:t>
            </a:r>
            <a:r>
              <a:rPr lang="cs-CZ" sz="2400" dirty="0">
                <a:solidFill>
                  <a:srgbClr val="D10074"/>
                </a:solidFill>
              </a:rPr>
              <a:t> and </a:t>
            </a:r>
            <a:r>
              <a:rPr lang="cs-CZ" sz="2400" dirty="0" err="1">
                <a:solidFill>
                  <a:srgbClr val="D10074"/>
                </a:solidFill>
              </a:rPr>
              <a:t>steady</a:t>
            </a:r>
            <a:r>
              <a:rPr lang="cs-CZ" sz="2400" dirty="0">
                <a:solidFill>
                  <a:srgbClr val="D10074"/>
                </a:solidFill>
              </a:rPr>
              <a:t> </a:t>
            </a:r>
            <a:r>
              <a:rPr lang="cs-CZ" sz="2400" dirty="0" err="1">
                <a:solidFill>
                  <a:srgbClr val="D10074"/>
                </a:solidFill>
              </a:rPr>
              <a:t>innovation</a:t>
            </a:r>
            <a:endParaRPr lang="cs-CZ" sz="24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More </a:t>
            </a:r>
            <a:r>
              <a:rPr lang="cs-CZ" dirty="0" err="1"/>
              <a:t>than</a:t>
            </a:r>
            <a:r>
              <a:rPr lang="cs-CZ" dirty="0"/>
              <a:t> 20 </a:t>
            </a:r>
            <a:r>
              <a:rPr lang="cs-CZ" dirty="0" err="1"/>
              <a:t>years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sz="2400" dirty="0">
                <a:solidFill>
                  <a:srgbClr val="D10074"/>
                </a:solidFill>
              </a:rPr>
              <a:t>Stability and </a:t>
            </a:r>
            <a:r>
              <a:rPr lang="cs-CZ" sz="2400" dirty="0" err="1">
                <a:solidFill>
                  <a:srgbClr val="D10074"/>
                </a:solidFill>
              </a:rPr>
              <a:t>success</a:t>
            </a:r>
            <a:endParaRPr lang="cs-CZ" sz="24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In Czech and </a:t>
            </a:r>
            <a:r>
              <a:rPr lang="cs-CZ" dirty="0" err="1"/>
              <a:t>from</a:t>
            </a:r>
            <a:r>
              <a:rPr lang="cs-CZ" dirty="0"/>
              <a:t> 2015 in </a:t>
            </a:r>
            <a:r>
              <a:rPr lang="cs-CZ" dirty="0" err="1"/>
              <a:t>English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Several</a:t>
            </a:r>
            <a:r>
              <a:rPr lang="cs-CZ" dirty="0"/>
              <a:t> </a:t>
            </a:r>
            <a:r>
              <a:rPr lang="cs-CZ" dirty="0" err="1"/>
              <a:t>thousand</a:t>
            </a:r>
            <a:r>
              <a:rPr lang="cs-CZ" dirty="0"/>
              <a:t> </a:t>
            </a:r>
            <a:r>
              <a:rPr lang="cs-CZ" dirty="0" err="1"/>
              <a:t>graduates</a:t>
            </a:r>
            <a:endParaRPr lang="cs-CZ" dirty="0"/>
          </a:p>
          <a:p>
            <a:pPr>
              <a:spcBef>
                <a:spcPts val="1200"/>
              </a:spcBef>
            </a:pPr>
            <a:r>
              <a:rPr lang="cs-CZ" sz="2400" dirty="0" err="1">
                <a:solidFill>
                  <a:srgbClr val="D10074"/>
                </a:solidFill>
              </a:rPr>
              <a:t>Recognised</a:t>
            </a:r>
            <a:r>
              <a:rPr lang="cs-CZ" sz="2400" dirty="0">
                <a:solidFill>
                  <a:srgbClr val="D10074"/>
                </a:solidFill>
              </a:rPr>
              <a:t> </a:t>
            </a:r>
            <a:r>
              <a:rPr lang="cs-CZ" sz="2400" dirty="0" err="1">
                <a:solidFill>
                  <a:srgbClr val="D10074"/>
                </a:solidFill>
              </a:rPr>
              <a:t>qualification</a:t>
            </a:r>
            <a:endParaRPr lang="cs-CZ" sz="2400" dirty="0">
              <a:solidFill>
                <a:srgbClr val="D1007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DS Label (</a:t>
            </a:r>
            <a:r>
              <a:rPr lang="cs-CZ" dirty="0" err="1"/>
              <a:t>the</a:t>
            </a:r>
            <a:r>
              <a:rPr lang="cs-CZ" dirty="0"/>
              <a:t> EU </a:t>
            </a:r>
            <a:r>
              <a:rPr lang="cs-CZ" dirty="0" err="1"/>
              <a:t>recognition</a:t>
            </a:r>
            <a:r>
              <a:rPr lang="cs-CZ" dirty="0"/>
              <a:t>)</a:t>
            </a:r>
          </a:p>
          <a:p>
            <a:pPr>
              <a:spcBef>
                <a:spcPts val="1200"/>
              </a:spcBef>
            </a:pPr>
            <a:r>
              <a:rPr lang="cs-CZ" sz="2400" dirty="0" err="1">
                <a:solidFill>
                  <a:srgbClr val="D10074"/>
                </a:solidFill>
              </a:rPr>
              <a:t>Possibility</a:t>
            </a:r>
            <a:r>
              <a:rPr lang="cs-CZ" sz="2400" dirty="0">
                <a:solidFill>
                  <a:srgbClr val="D10074"/>
                </a:solidFill>
              </a:rPr>
              <a:t> </a:t>
            </a:r>
            <a:r>
              <a:rPr lang="cs-CZ" sz="2400" dirty="0" err="1">
                <a:solidFill>
                  <a:srgbClr val="D10074"/>
                </a:solidFill>
              </a:rPr>
              <a:t>of</a:t>
            </a:r>
            <a:r>
              <a:rPr lang="cs-CZ" sz="2400" dirty="0">
                <a:solidFill>
                  <a:srgbClr val="D10074"/>
                </a:solidFill>
              </a:rPr>
              <a:t> study </a:t>
            </a:r>
            <a:r>
              <a:rPr lang="cs-CZ" sz="2400" dirty="0" err="1">
                <a:solidFill>
                  <a:srgbClr val="D10074"/>
                </a:solidFill>
              </a:rPr>
              <a:t>abroad</a:t>
            </a:r>
            <a:endParaRPr lang="cs-CZ" sz="2400" dirty="0">
              <a:solidFill>
                <a:srgbClr val="D10074"/>
              </a:solidFill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 err="1"/>
              <a:t>Designed</a:t>
            </a:r>
            <a:r>
              <a:rPr lang="cs-CZ" dirty="0"/>
              <a:t> to </a:t>
            </a:r>
            <a:r>
              <a:rPr lang="cs-CZ" dirty="0" err="1"/>
              <a:t>enable</a:t>
            </a:r>
            <a:r>
              <a:rPr lang="cs-CZ" dirty="0"/>
              <a:t> </a:t>
            </a:r>
            <a:r>
              <a:rPr lang="cs-CZ" dirty="0" err="1"/>
              <a:t>students</a:t>
            </a:r>
            <a:r>
              <a:rPr lang="cs-CZ" dirty="0"/>
              <a:t> to study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semester</a:t>
            </a:r>
            <a:r>
              <a:rPr lang="cs-CZ" dirty="0"/>
              <a:t> </a:t>
            </a:r>
            <a:r>
              <a:rPr lang="cs-CZ" dirty="0" err="1"/>
              <a:t>abroad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50 partner </a:t>
            </a:r>
            <a:r>
              <a:rPr lang="cs-CZ" dirty="0" err="1"/>
              <a:t>universities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1041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8"/>
          <a:stretch/>
        </p:blipFill>
        <p:spPr>
          <a:xfrm>
            <a:off x="0" y="1271847"/>
            <a:ext cx="6104467" cy="55861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7100" y="1225533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Main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features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5E2312BE-A970-4DE8-A5E5-864DF9AC8F2D}"/>
              </a:ext>
            </a:extLst>
          </p:cNvPr>
          <p:cNvSpPr txBox="1"/>
          <p:nvPr/>
        </p:nvSpPr>
        <p:spPr>
          <a:xfrm>
            <a:off x="6479079" y="2373909"/>
            <a:ext cx="56769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General </a:t>
            </a:r>
            <a:r>
              <a:rPr lang="cs-CZ" sz="2000" b="1" dirty="0"/>
              <a:t>business</a:t>
            </a:r>
            <a:r>
              <a:rPr lang="cs-CZ" sz="2000" dirty="0"/>
              <a:t> and </a:t>
            </a:r>
            <a:r>
              <a:rPr lang="cs-CZ" sz="2000" b="1" dirty="0"/>
              <a:t>management</a:t>
            </a:r>
            <a:r>
              <a:rPr lang="cs-CZ" sz="2000" dirty="0"/>
              <a:t> </a:t>
            </a:r>
            <a:r>
              <a:rPr lang="cs-CZ" sz="2000" dirty="0" err="1"/>
              <a:t>foundations</a:t>
            </a:r>
            <a:r>
              <a:rPr lang="cs-CZ" sz="2000" dirty="0"/>
              <a:t> </a:t>
            </a:r>
            <a:r>
              <a:rPr lang="cs-CZ" sz="2000" dirty="0" err="1"/>
              <a:t>based</a:t>
            </a:r>
            <a:r>
              <a:rPr lang="cs-CZ" sz="2000" dirty="0"/>
              <a:t> on </a:t>
            </a:r>
            <a:r>
              <a:rPr lang="cs-CZ" sz="2000" dirty="0" err="1"/>
              <a:t>international</a:t>
            </a:r>
            <a:r>
              <a:rPr lang="cs-CZ" sz="2000" dirty="0"/>
              <a:t> </a:t>
            </a:r>
            <a:r>
              <a:rPr lang="cs-CZ" sz="2000" dirty="0" err="1"/>
              <a:t>standards</a:t>
            </a:r>
            <a:endParaRPr lang="cs-CZ" sz="20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err="1"/>
              <a:t>Focus</a:t>
            </a:r>
            <a:r>
              <a:rPr lang="cs-CZ" sz="2000" dirty="0"/>
              <a:t> on </a:t>
            </a:r>
            <a:r>
              <a:rPr lang="cs-CZ" sz="2000" b="1" dirty="0" err="1"/>
              <a:t>strategic</a:t>
            </a:r>
            <a:r>
              <a:rPr lang="cs-CZ" sz="2000" dirty="0"/>
              <a:t> and </a:t>
            </a:r>
            <a:r>
              <a:rPr lang="cs-CZ" sz="2000" b="1" dirty="0" err="1"/>
              <a:t>globally</a:t>
            </a:r>
            <a:r>
              <a:rPr lang="cs-CZ" sz="2000" b="1" dirty="0"/>
              <a:t> </a:t>
            </a:r>
            <a:r>
              <a:rPr lang="cs-CZ" sz="2000" b="1" dirty="0" err="1"/>
              <a:t>important</a:t>
            </a:r>
            <a:r>
              <a:rPr lang="cs-CZ" sz="2000" b="1" dirty="0"/>
              <a:t> </a:t>
            </a:r>
            <a:r>
              <a:rPr lang="cs-CZ" sz="2000" dirty="0" err="1"/>
              <a:t>issues</a:t>
            </a:r>
            <a:r>
              <a:rPr lang="cs-CZ" sz="2000" dirty="0"/>
              <a:t> in </a:t>
            </a:r>
            <a:r>
              <a:rPr lang="cs-CZ" sz="2000" dirty="0" err="1"/>
              <a:t>commerce</a:t>
            </a:r>
            <a:r>
              <a:rPr lang="cs-CZ" sz="2000" dirty="0"/>
              <a:t> and </a:t>
            </a:r>
            <a:r>
              <a:rPr lang="cs-CZ" sz="2000" dirty="0" err="1"/>
              <a:t>entrepreneurship</a:t>
            </a:r>
            <a:r>
              <a:rPr lang="cs-CZ" sz="2000" dirty="0"/>
              <a:t>, marketing and </a:t>
            </a:r>
            <a:r>
              <a:rPr lang="cs-CZ" sz="2000" dirty="0" err="1"/>
              <a:t>tourism</a:t>
            </a:r>
            <a:r>
              <a:rPr lang="cs-CZ" sz="2000" dirty="0"/>
              <a:t>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Up-to-</a:t>
            </a:r>
            <a:r>
              <a:rPr lang="cs-CZ" sz="2000" b="1" dirty="0" err="1"/>
              <a:t>date</a:t>
            </a:r>
            <a:r>
              <a:rPr lang="cs-CZ" sz="2000" b="1" dirty="0"/>
              <a:t> </a:t>
            </a:r>
            <a:r>
              <a:rPr lang="cs-CZ" sz="2000" b="1" dirty="0" err="1"/>
              <a:t>knowledge</a:t>
            </a:r>
            <a:r>
              <a:rPr lang="cs-CZ" sz="2000" b="1" dirty="0"/>
              <a:t> </a:t>
            </a:r>
            <a:r>
              <a:rPr lang="cs-CZ" sz="2000" dirty="0"/>
              <a:t>as </a:t>
            </a:r>
            <a:r>
              <a:rPr lang="cs-CZ" sz="2000" dirty="0" err="1"/>
              <a:t>well</a:t>
            </a:r>
            <a:r>
              <a:rPr lang="cs-CZ" sz="2000" dirty="0"/>
              <a:t> as </a:t>
            </a:r>
            <a:r>
              <a:rPr lang="cs-CZ" sz="2000" b="1" dirty="0" err="1"/>
              <a:t>practical</a:t>
            </a:r>
            <a:r>
              <a:rPr lang="cs-CZ" sz="2000" b="1" dirty="0"/>
              <a:t> </a:t>
            </a:r>
            <a:r>
              <a:rPr lang="cs-CZ" sz="2000" b="1" dirty="0" err="1"/>
              <a:t>skills</a:t>
            </a:r>
            <a:r>
              <a:rPr lang="cs-CZ" sz="2000" b="1" dirty="0"/>
              <a:t> </a:t>
            </a:r>
            <a:r>
              <a:rPr lang="cs-CZ" sz="2000" dirty="0"/>
              <a:t>development </a:t>
            </a:r>
            <a:r>
              <a:rPr lang="cs-CZ" sz="2000" dirty="0" err="1"/>
              <a:t>through</a:t>
            </a:r>
            <a:r>
              <a:rPr lang="cs-CZ" sz="2000" dirty="0"/>
              <a:t> </a:t>
            </a:r>
            <a:r>
              <a:rPr lang="cs-CZ" sz="2000" b="1" dirty="0" err="1"/>
              <a:t>project</a:t>
            </a:r>
            <a:r>
              <a:rPr lang="cs-CZ" sz="2000" b="1" dirty="0"/>
              <a:t> </a:t>
            </a:r>
            <a:r>
              <a:rPr lang="cs-CZ" sz="2000" b="1" dirty="0" err="1"/>
              <a:t>work</a:t>
            </a:r>
            <a:endParaRPr lang="cs-CZ" sz="2000" b="1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2000" dirty="0" err="1"/>
              <a:t>Professors</a:t>
            </a:r>
            <a:r>
              <a:rPr lang="cs-CZ" sz="2000" dirty="0"/>
              <a:t> and </a:t>
            </a:r>
            <a:r>
              <a:rPr lang="cs-CZ" sz="2000" dirty="0" err="1"/>
              <a:t>students</a:t>
            </a:r>
            <a:r>
              <a:rPr lang="cs-CZ" sz="2000" dirty="0"/>
              <a:t> </a:t>
            </a:r>
            <a:r>
              <a:rPr lang="cs-CZ" sz="2000" dirty="0" err="1"/>
              <a:t>from</a:t>
            </a:r>
            <a:r>
              <a:rPr lang="cs-CZ" sz="2000" dirty="0"/>
              <a:t> </a:t>
            </a:r>
            <a:r>
              <a:rPr lang="cs-CZ" sz="2000" dirty="0" err="1"/>
              <a:t>various</a:t>
            </a:r>
            <a:r>
              <a:rPr lang="cs-CZ" sz="2000" dirty="0"/>
              <a:t> </a:t>
            </a:r>
            <a:r>
              <a:rPr lang="cs-CZ" sz="2000" dirty="0" err="1"/>
              <a:t>European</a:t>
            </a:r>
            <a:r>
              <a:rPr lang="cs-CZ" sz="2000" dirty="0"/>
              <a:t> </a:t>
            </a:r>
            <a:r>
              <a:rPr lang="cs-CZ" sz="2000" dirty="0" err="1"/>
              <a:t>countries</a:t>
            </a:r>
            <a:r>
              <a:rPr lang="cs-CZ" sz="2000" dirty="0"/>
              <a:t> and </a:t>
            </a:r>
            <a:r>
              <a:rPr lang="cs-CZ" sz="2000" dirty="0" err="1"/>
              <a:t>Australia</a:t>
            </a:r>
            <a:r>
              <a:rPr lang="cs-CZ" sz="2000" dirty="0"/>
              <a:t> – </a:t>
            </a:r>
            <a:r>
              <a:rPr lang="cs-CZ" sz="2000" b="1" dirty="0" err="1"/>
              <a:t>transcultural</a:t>
            </a:r>
            <a:r>
              <a:rPr lang="cs-CZ" sz="2000" b="1" dirty="0"/>
              <a:t> </a:t>
            </a:r>
            <a:r>
              <a:rPr lang="cs-CZ" sz="2000" b="1" dirty="0" err="1"/>
              <a:t>perspective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8049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0" r="11744" b="4077"/>
          <a:stretch/>
        </p:blipFill>
        <p:spPr>
          <a:xfrm>
            <a:off x="-1" y="1271847"/>
            <a:ext cx="6286501" cy="5624253"/>
          </a:xfrm>
          <a:prstGeom prst="rect">
            <a:avLst/>
          </a:prstGeom>
        </p:spPr>
      </p:pic>
      <p:sp>
        <p:nvSpPr>
          <p:cNvPr id="15" name="Ovál 14"/>
          <p:cNvSpPr/>
          <p:nvPr/>
        </p:nvSpPr>
        <p:spPr>
          <a:xfrm>
            <a:off x="5038461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13" name="Ovál 12"/>
          <p:cNvSpPr/>
          <p:nvPr/>
        </p:nvSpPr>
        <p:spPr>
          <a:xfrm>
            <a:off x="5048250" y="35600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07100" y="1225533"/>
            <a:ext cx="6184900" cy="883089"/>
          </a:xfrm>
        </p:spPr>
        <p:txBody>
          <a:bodyPr>
            <a:normAutofit/>
          </a:bodyPr>
          <a:lstStyle/>
          <a:p>
            <a:r>
              <a:rPr lang="cs-CZ" sz="3900" b="1" dirty="0">
                <a:solidFill>
                  <a:srgbClr val="D10074"/>
                </a:solidFill>
                <a:latin typeface="+mn-lt"/>
              </a:rPr>
              <a:t>Study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plan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79079" y="2715874"/>
            <a:ext cx="552687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>
                <a:solidFill>
                  <a:srgbClr val="D10074"/>
                </a:solidFill>
              </a:rPr>
              <a:t>2 </a:t>
            </a:r>
            <a:r>
              <a:rPr lang="cs-CZ" sz="2800" dirty="0" err="1">
                <a:solidFill>
                  <a:srgbClr val="D10074"/>
                </a:solidFill>
              </a:rPr>
              <a:t>years</a:t>
            </a:r>
            <a:r>
              <a:rPr lang="cs-CZ" sz="2800" dirty="0">
                <a:solidFill>
                  <a:srgbClr val="D10074"/>
                </a:solidFill>
              </a:rPr>
              <a:t>, 120 ECTS </a:t>
            </a:r>
            <a:r>
              <a:rPr lang="cs-CZ" sz="2800" dirty="0" err="1">
                <a:solidFill>
                  <a:srgbClr val="D10074"/>
                </a:solidFill>
              </a:rPr>
              <a:t>credits</a:t>
            </a:r>
            <a:endParaRPr lang="cs-CZ" sz="2800" dirty="0">
              <a:solidFill>
                <a:srgbClr val="D10074"/>
              </a:solidFill>
            </a:endParaRPr>
          </a:p>
          <a:p>
            <a:endParaRPr lang="cs-CZ" sz="2800" dirty="0">
              <a:solidFill>
                <a:srgbClr val="D10074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83 ECTS </a:t>
            </a:r>
            <a:r>
              <a:rPr lang="cs-CZ" dirty="0" err="1"/>
              <a:t>credits</a:t>
            </a:r>
            <a:r>
              <a:rPr lang="cs-CZ" dirty="0"/>
              <a:t> –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10 ECTS </a:t>
            </a:r>
            <a:r>
              <a:rPr lang="cs-CZ" dirty="0" err="1"/>
              <a:t>credits</a:t>
            </a:r>
            <a:r>
              <a:rPr lang="cs-CZ" dirty="0"/>
              <a:t> – </a:t>
            </a:r>
            <a:r>
              <a:rPr lang="cs-CZ" dirty="0" err="1"/>
              <a:t>specialisation</a:t>
            </a:r>
            <a:r>
              <a:rPr lang="cs-CZ" dirty="0"/>
              <a:t> </a:t>
            </a:r>
            <a:r>
              <a:rPr lang="cs-CZ" dirty="0" err="1"/>
              <a:t>project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12 ECTS </a:t>
            </a:r>
            <a:r>
              <a:rPr lang="cs-CZ" dirty="0" err="1"/>
              <a:t>credits</a:t>
            </a:r>
            <a:r>
              <a:rPr lang="cs-CZ" dirty="0"/>
              <a:t> – master thesis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/>
              <a:t>min. 15 ECTS </a:t>
            </a:r>
            <a:r>
              <a:rPr lang="cs-CZ" dirty="0" err="1"/>
              <a:t>credits</a:t>
            </a:r>
            <a:r>
              <a:rPr lang="cs-CZ" dirty="0"/>
              <a:t> – </a:t>
            </a:r>
            <a:r>
              <a:rPr lang="cs-CZ" dirty="0" err="1"/>
              <a:t>elective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1st </a:t>
            </a:r>
            <a:r>
              <a:rPr lang="cs-CZ" dirty="0" err="1"/>
              <a:t>year</a:t>
            </a:r>
            <a:r>
              <a:rPr lang="cs-CZ" dirty="0"/>
              <a:t> – </a:t>
            </a:r>
            <a:r>
              <a:rPr lang="cs-CZ" dirty="0" err="1"/>
              <a:t>core</a:t>
            </a:r>
            <a:r>
              <a:rPr lang="cs-CZ" dirty="0"/>
              <a:t> </a:t>
            </a:r>
            <a:r>
              <a:rPr lang="cs-CZ" dirty="0" err="1"/>
              <a:t>subjects</a:t>
            </a: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2nd </a:t>
            </a:r>
            <a:r>
              <a:rPr lang="cs-CZ" dirty="0" err="1"/>
              <a:t>year</a:t>
            </a:r>
            <a:r>
              <a:rPr lang="cs-CZ" dirty="0"/>
              <a:t> – </a:t>
            </a:r>
            <a:r>
              <a:rPr lang="cs-CZ" dirty="0" err="1"/>
              <a:t>specialisation</a:t>
            </a:r>
            <a:r>
              <a:rPr lang="cs-CZ" dirty="0"/>
              <a:t> and </a:t>
            </a:r>
            <a:r>
              <a:rPr lang="cs-CZ" dirty="0" err="1"/>
              <a:t>elective</a:t>
            </a:r>
            <a:r>
              <a:rPr lang="cs-CZ" dirty="0"/>
              <a:t> </a:t>
            </a:r>
            <a:r>
              <a:rPr lang="cs-CZ" dirty="0" err="1"/>
              <a:t>subjects</a:t>
            </a:r>
            <a:r>
              <a:rPr lang="cs-CZ" dirty="0"/>
              <a:t>, thesis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state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and thesis defense</a:t>
            </a:r>
          </a:p>
        </p:txBody>
      </p:sp>
    </p:spTree>
    <p:extLst>
      <p:ext uri="{BB962C8B-B14F-4D97-AF65-F5344CB8AC3E}">
        <p14:creationId xmlns:p14="http://schemas.microsoft.com/office/powerpoint/2010/main" val="2564625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 r="3546"/>
          <a:stretch/>
        </p:blipFill>
        <p:spPr>
          <a:xfrm>
            <a:off x="0" y="1251312"/>
            <a:ext cx="6223000" cy="5606688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57950" y="1352111"/>
            <a:ext cx="5734050" cy="856699"/>
          </a:xfrm>
        </p:spPr>
        <p:txBody>
          <a:bodyPr>
            <a:norm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Core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subjects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606542" y="2296455"/>
            <a:ext cx="498971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Aft>
                <a:spcPts val="600"/>
              </a:spcAft>
              <a:defRPr/>
            </a:pPr>
            <a:r>
              <a:rPr lang="cs-CZ" altLang="cs-CZ" sz="2400" dirty="0" err="1">
                <a:solidFill>
                  <a:srgbClr val="D10074"/>
                </a:solidFill>
              </a:rPr>
              <a:t>Economics</a:t>
            </a:r>
            <a:endParaRPr lang="cs-CZ" altLang="cs-CZ" sz="2400" dirty="0">
              <a:solidFill>
                <a:srgbClr val="D10074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cs-CZ" altLang="cs-CZ" sz="1600" dirty="0" err="1"/>
              <a:t>Microeconomics</a:t>
            </a:r>
            <a:r>
              <a:rPr lang="cs-CZ" altLang="cs-CZ" sz="1600" dirty="0"/>
              <a:t> II, </a:t>
            </a:r>
            <a:r>
              <a:rPr lang="cs-CZ" altLang="cs-CZ" sz="1600" dirty="0" err="1"/>
              <a:t>Macroeconomics</a:t>
            </a:r>
            <a:r>
              <a:rPr lang="cs-CZ" altLang="cs-CZ" sz="1600" dirty="0"/>
              <a:t> II, </a:t>
            </a:r>
            <a:r>
              <a:rPr lang="cs-CZ" altLang="cs-CZ" sz="1600" dirty="0" err="1"/>
              <a:t>Managerial</a:t>
            </a:r>
            <a:r>
              <a:rPr lang="cs-CZ" altLang="cs-CZ" sz="1600" dirty="0"/>
              <a:t> </a:t>
            </a:r>
            <a:r>
              <a:rPr lang="cs-CZ" altLang="cs-CZ" sz="1600" dirty="0" err="1"/>
              <a:t>Economics</a:t>
            </a:r>
            <a:endParaRPr lang="cs-CZ" altLang="cs-CZ" sz="1600" dirty="0"/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srgbClr val="D10074"/>
                </a:solidFill>
              </a:rPr>
              <a:t>Management in </a:t>
            </a:r>
            <a:r>
              <a:rPr lang="cs-CZ" sz="2400" dirty="0" err="1">
                <a:solidFill>
                  <a:srgbClr val="D10074"/>
                </a:solidFill>
              </a:rPr>
              <a:t>Trade</a:t>
            </a:r>
            <a:r>
              <a:rPr lang="cs-CZ" sz="2400" dirty="0">
                <a:solidFill>
                  <a:srgbClr val="D10074"/>
                </a:solidFill>
              </a:rPr>
              <a:t> and </a:t>
            </a:r>
            <a:r>
              <a:rPr lang="cs-CZ" sz="2400" dirty="0" err="1">
                <a:solidFill>
                  <a:srgbClr val="D10074"/>
                </a:solidFill>
              </a:rPr>
              <a:t>Tourism</a:t>
            </a:r>
            <a:endParaRPr lang="cs-CZ" altLang="cs-CZ" sz="2400" dirty="0"/>
          </a:p>
          <a:p>
            <a:pPr lvl="1">
              <a:spcAft>
                <a:spcPts val="600"/>
              </a:spcAft>
              <a:defRPr/>
            </a:pPr>
            <a:r>
              <a:rPr lang="cs-CZ" altLang="cs-CZ" sz="1600" dirty="0"/>
              <a:t>Management II, </a:t>
            </a:r>
            <a:r>
              <a:rPr lang="cs-CZ" altLang="cs-CZ" sz="1600" dirty="0" err="1"/>
              <a:t>Human</a:t>
            </a:r>
            <a:r>
              <a:rPr lang="cs-CZ" altLang="cs-CZ" sz="1600" dirty="0"/>
              <a:t> </a:t>
            </a:r>
            <a:r>
              <a:rPr lang="cs-CZ" altLang="cs-CZ" sz="1600" dirty="0" err="1"/>
              <a:t>Resource</a:t>
            </a:r>
            <a:r>
              <a:rPr lang="cs-CZ" altLang="cs-CZ" sz="1600" dirty="0"/>
              <a:t> Management, </a:t>
            </a:r>
            <a:r>
              <a:rPr lang="cs-CZ" altLang="cs-CZ" sz="1600" dirty="0" err="1"/>
              <a:t>Strategic</a:t>
            </a:r>
            <a:r>
              <a:rPr lang="cs-CZ" altLang="cs-CZ" sz="1600" dirty="0"/>
              <a:t> Management in </a:t>
            </a:r>
            <a:r>
              <a:rPr lang="cs-CZ" altLang="cs-CZ" sz="1600" dirty="0" err="1"/>
              <a:t>Trade</a:t>
            </a:r>
            <a:r>
              <a:rPr lang="cs-CZ" altLang="cs-CZ" sz="1600" dirty="0"/>
              <a:t> and </a:t>
            </a:r>
            <a:r>
              <a:rPr lang="cs-CZ" altLang="cs-CZ" sz="1600" dirty="0" err="1"/>
              <a:t>Tourism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Cooperation</a:t>
            </a:r>
            <a:r>
              <a:rPr lang="cs-CZ" altLang="cs-CZ" sz="1600" dirty="0"/>
              <a:t> in </a:t>
            </a:r>
            <a:r>
              <a:rPr lang="cs-CZ" altLang="cs-CZ" sz="1600" dirty="0" err="1"/>
              <a:t>Trade</a:t>
            </a:r>
            <a:endParaRPr lang="cs-CZ" altLang="cs-CZ" sz="1600" dirty="0"/>
          </a:p>
          <a:p>
            <a:pPr lvl="1">
              <a:spcAft>
                <a:spcPts val="600"/>
              </a:spcAft>
              <a:defRPr/>
            </a:pPr>
            <a:r>
              <a:rPr lang="cs-CZ" sz="2400" dirty="0">
                <a:solidFill>
                  <a:srgbClr val="D10074"/>
                </a:solidFill>
              </a:rPr>
              <a:t>Marketing</a:t>
            </a:r>
            <a:r>
              <a:rPr lang="cs-CZ" altLang="cs-CZ" sz="2400" dirty="0"/>
              <a:t> </a:t>
            </a:r>
          </a:p>
          <a:p>
            <a:pPr lvl="1">
              <a:spcAft>
                <a:spcPts val="600"/>
              </a:spcAft>
              <a:defRPr/>
            </a:pPr>
            <a:r>
              <a:rPr lang="cs-CZ" altLang="cs-CZ" sz="1600" dirty="0" err="1"/>
              <a:t>Consumer</a:t>
            </a:r>
            <a:r>
              <a:rPr lang="cs-CZ" altLang="cs-CZ" sz="1600" dirty="0"/>
              <a:t> </a:t>
            </a:r>
            <a:r>
              <a:rPr lang="cs-CZ" altLang="cs-CZ" sz="1600" dirty="0" err="1"/>
              <a:t>Behaviour</a:t>
            </a:r>
            <a:r>
              <a:rPr lang="cs-CZ" altLang="cs-CZ" sz="1600" dirty="0"/>
              <a:t>, </a:t>
            </a:r>
            <a:r>
              <a:rPr lang="cs-CZ" altLang="cs-CZ" sz="1600" dirty="0" err="1"/>
              <a:t>Strategic</a:t>
            </a:r>
            <a:r>
              <a:rPr lang="cs-CZ" altLang="cs-CZ" sz="1600" dirty="0"/>
              <a:t> Marketing, International Marketing, Marketing </a:t>
            </a:r>
            <a:r>
              <a:rPr lang="cs-CZ" altLang="cs-CZ" sz="1600" dirty="0" err="1"/>
              <a:t>Communication</a:t>
            </a:r>
            <a:endParaRPr lang="cs-CZ" altLang="cs-CZ" sz="1600" dirty="0"/>
          </a:p>
          <a:p>
            <a:pPr lvl="1">
              <a:spcAft>
                <a:spcPts val="600"/>
              </a:spcAft>
              <a:defRPr/>
            </a:pPr>
            <a:r>
              <a:rPr lang="cs-CZ" altLang="cs-CZ" sz="2400" dirty="0">
                <a:solidFill>
                  <a:srgbClr val="D10074"/>
                </a:solidFill>
              </a:rPr>
              <a:t>International </a:t>
            </a:r>
            <a:r>
              <a:rPr lang="cs-CZ" altLang="cs-CZ" sz="2400" dirty="0" err="1">
                <a:solidFill>
                  <a:srgbClr val="D10074"/>
                </a:solidFill>
              </a:rPr>
              <a:t>Trade</a:t>
            </a:r>
            <a:r>
              <a:rPr lang="cs-CZ" altLang="cs-CZ" sz="2400" dirty="0">
                <a:solidFill>
                  <a:srgbClr val="D10074"/>
                </a:solidFill>
              </a:rPr>
              <a:t> and </a:t>
            </a:r>
            <a:r>
              <a:rPr lang="cs-CZ" altLang="cs-CZ" sz="2400" dirty="0" err="1">
                <a:solidFill>
                  <a:srgbClr val="D10074"/>
                </a:solidFill>
              </a:rPr>
              <a:t>Tourism</a:t>
            </a:r>
            <a:endParaRPr lang="cs-CZ" altLang="cs-CZ" sz="2400" dirty="0">
              <a:solidFill>
                <a:srgbClr val="D10074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cs-CZ" altLang="cs-CZ" sz="1600" dirty="0"/>
              <a:t>International </a:t>
            </a:r>
            <a:r>
              <a:rPr lang="cs-CZ" altLang="cs-CZ" sz="1600" dirty="0" err="1"/>
              <a:t>Trade</a:t>
            </a:r>
            <a:r>
              <a:rPr lang="cs-CZ" altLang="cs-CZ" sz="1600" dirty="0"/>
              <a:t>, International and EU </a:t>
            </a:r>
            <a:r>
              <a:rPr lang="cs-CZ" altLang="cs-CZ" sz="1600" dirty="0" err="1"/>
              <a:t>Law</a:t>
            </a:r>
            <a:r>
              <a:rPr lang="cs-CZ" altLang="cs-CZ" sz="1600" dirty="0"/>
              <a:t>, International </a:t>
            </a:r>
            <a:r>
              <a:rPr lang="cs-CZ" altLang="cs-CZ" sz="1600" dirty="0" err="1"/>
              <a:t>Tourism</a:t>
            </a:r>
            <a:endParaRPr lang="en-GB" altLang="cs-CZ" sz="1600" dirty="0"/>
          </a:p>
        </p:txBody>
      </p:sp>
    </p:spTree>
    <p:extLst>
      <p:ext uri="{BB962C8B-B14F-4D97-AF65-F5344CB8AC3E}">
        <p14:creationId xmlns:p14="http://schemas.microsoft.com/office/powerpoint/2010/main" val="697320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-455" r="8169" b="455"/>
          <a:stretch/>
        </p:blipFill>
        <p:spPr>
          <a:xfrm>
            <a:off x="12700" y="1215557"/>
            <a:ext cx="6261100" cy="563145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7"/>
          <a:stretch/>
        </p:blipFill>
        <p:spPr>
          <a:xfrm>
            <a:off x="12700" y="1271847"/>
            <a:ext cx="6210736" cy="5586153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5048250" y="409257"/>
            <a:ext cx="2369078" cy="247249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0802390" y="466873"/>
            <a:ext cx="47689" cy="45719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0" y="0"/>
            <a:ext cx="12192000" cy="1271847"/>
          </a:xfrm>
          <a:prstGeom prst="rect">
            <a:avLst/>
          </a:prstGeom>
          <a:solidFill>
            <a:srgbClr val="D10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613" y="409257"/>
            <a:ext cx="97241" cy="9396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32789" y="2025052"/>
            <a:ext cx="5734050" cy="856699"/>
          </a:xfrm>
        </p:spPr>
        <p:txBody>
          <a:bodyPr>
            <a:noAutofit/>
          </a:bodyPr>
          <a:lstStyle/>
          <a:p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Specialisation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and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elective</a:t>
            </a:r>
            <a:r>
              <a:rPr lang="cs-CZ" sz="3900" b="1" dirty="0">
                <a:solidFill>
                  <a:srgbClr val="D10074"/>
                </a:solidFill>
                <a:latin typeface="+mn-lt"/>
              </a:rPr>
              <a:t> </a:t>
            </a:r>
            <a:r>
              <a:rPr lang="cs-CZ" sz="3900" b="1" dirty="0" err="1">
                <a:solidFill>
                  <a:srgbClr val="D10074"/>
                </a:solidFill>
                <a:latin typeface="+mn-lt"/>
              </a:rPr>
              <a:t>subjects</a:t>
            </a:r>
            <a:endParaRPr lang="cs-CZ" sz="3900" b="1" dirty="0">
              <a:solidFill>
                <a:srgbClr val="D10074"/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24" y="171730"/>
            <a:ext cx="4253299" cy="775431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008524" y="338264"/>
            <a:ext cx="1587732" cy="490451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EFficiently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9778539" y="583490"/>
            <a:ext cx="1817717" cy="500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cs-CZ" b="1" dirty="0" err="1">
                <a:solidFill>
                  <a:schemeClr val="bg1">
                    <a:lumMod val="95000"/>
                  </a:schemeClr>
                </a:solidFill>
              </a:rPr>
              <a:t>Together</a:t>
            </a:r>
            <a:endParaRPr lang="cs-CZ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6587839" y="3134655"/>
            <a:ext cx="498971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E-business and E-</a:t>
            </a:r>
            <a:r>
              <a:rPr lang="cs-CZ" altLang="cs-CZ" sz="2400" dirty="0" err="1"/>
              <a:t>commerce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 err="1"/>
              <a:t>Multimedia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Web </a:t>
            </a:r>
            <a:r>
              <a:rPr lang="cs-CZ" altLang="cs-CZ" sz="2400" dirty="0" err="1"/>
              <a:t>Application</a:t>
            </a:r>
            <a:r>
              <a:rPr lang="cs-CZ" altLang="cs-CZ" sz="2400" dirty="0"/>
              <a:t> Design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Microsoft Dynamics </a:t>
            </a:r>
            <a:r>
              <a:rPr lang="cs-CZ" altLang="cs-CZ" sz="2400" dirty="0" err="1"/>
              <a:t>Ax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Business </a:t>
            </a:r>
            <a:r>
              <a:rPr lang="cs-CZ" altLang="cs-CZ" sz="2400" dirty="0" err="1"/>
              <a:t>Skills</a:t>
            </a:r>
            <a:endParaRPr lang="cs-CZ" altLang="cs-CZ" sz="2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cs-CZ" altLang="cs-CZ" sz="2400" dirty="0"/>
              <a:t>and many </a:t>
            </a:r>
            <a:r>
              <a:rPr lang="cs-CZ" altLang="cs-CZ" sz="2400" dirty="0" err="1"/>
              <a:t>others</a:t>
            </a:r>
            <a:r>
              <a:rPr lang="cs-CZ" altLang="cs-CZ" sz="24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GB" altLang="cs-CZ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18216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490</Words>
  <Application>Microsoft Office PowerPoint</Application>
  <PresentationFormat>Širokoúhlá obrazovka</PresentationFormat>
  <Paragraphs>103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Motiv Office</vt:lpstr>
      <vt:lpstr>Commerce and Entrepreneurship Master Study Programme </vt:lpstr>
      <vt:lpstr>Prezentace aplikace PowerPoint</vt:lpstr>
      <vt:lpstr>Advantages of studying with us</vt:lpstr>
      <vt:lpstr>Academic year</vt:lpstr>
      <vt:lpstr>About the study programme</vt:lpstr>
      <vt:lpstr>Main features</vt:lpstr>
      <vt:lpstr>Study plan</vt:lpstr>
      <vt:lpstr>Core subjects</vt:lpstr>
      <vt:lpstr>Specialisation and elective subjects</vt:lpstr>
      <vt:lpstr>Cooperation with industry</vt:lpstr>
      <vt:lpstr>Typical careers</vt:lpstr>
      <vt:lpstr>Entrance procedure </vt:lpstr>
      <vt:lpstr>Interested? Join us! more info: www.ef.jcu.cz e-mail: vojtko@ef.jcu.cz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Mikešová Gabriela</dc:creator>
  <cp:lastModifiedBy>Viktor Vojtko</cp:lastModifiedBy>
  <cp:revision>23</cp:revision>
  <dcterms:created xsi:type="dcterms:W3CDTF">2017-10-23T11:24:29Z</dcterms:created>
  <dcterms:modified xsi:type="dcterms:W3CDTF">2018-01-09T14:37:17Z</dcterms:modified>
</cp:coreProperties>
</file>