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0" r:id="rId4"/>
    <p:sldId id="273" r:id="rId5"/>
    <p:sldId id="271" r:id="rId6"/>
    <p:sldId id="274" r:id="rId7"/>
    <p:sldId id="275" r:id="rId8"/>
    <p:sldId id="260" r:id="rId9"/>
    <p:sldId id="276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86" autoAdjust="0"/>
    <p:restoredTop sz="94660"/>
  </p:normalViewPr>
  <p:slideViewPr>
    <p:cSldViewPr snapToGrid="0">
      <p:cViewPr>
        <p:scale>
          <a:sx n="75" d="100"/>
          <a:sy n="75" d="100"/>
        </p:scale>
        <p:origin x="-27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43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99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08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2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3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4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9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32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81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48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75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8A6F-6BB8-4BB2-BB69-4653FBA98B96}" type="datetimeFigureOut">
              <a:rPr lang="cs-CZ" smtClean="0"/>
              <a:t>4. 1. 2018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7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f.jcu.cz/admission/bachelors-degree-programme-ekonomic-informatics-in-english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.jcu.cz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beranek@ef.jcu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-90" r="156" b="21692"/>
          <a:stretch/>
        </p:blipFill>
        <p:spPr>
          <a:xfrm>
            <a:off x="1" y="1095374"/>
            <a:ext cx="12192000" cy="63722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3613" y="18938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600" b="1" dirty="0" smtClean="0">
                <a:latin typeface="+mn-lt"/>
              </a:rPr>
              <a:t>Economic Informatics</a:t>
            </a:r>
            <a:br>
              <a:rPr lang="en-US" sz="5600" b="1" dirty="0" smtClean="0">
                <a:latin typeface="+mn-lt"/>
              </a:rPr>
            </a:br>
            <a:r>
              <a:rPr lang="en-US" sz="4800" b="1" dirty="0" smtClean="0"/>
              <a:t>undergraduate Bachelor’s study program</a:t>
            </a:r>
            <a:br>
              <a:rPr lang="en-US" sz="4800" b="1" dirty="0" smtClean="0"/>
            </a:br>
            <a:endParaRPr lang="cs-CZ" sz="48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-455" r="8169" b="455"/>
          <a:stretch/>
        </p:blipFill>
        <p:spPr>
          <a:xfrm>
            <a:off x="12700" y="1215557"/>
            <a:ext cx="6261100" cy="5631452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1529640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 err="1" smtClean="0">
                <a:solidFill>
                  <a:srgbClr val="D10074"/>
                </a:solidFill>
                <a:latin typeface="+mn-lt"/>
              </a:rPr>
              <a:t>Cooperation</a:t>
            </a:r>
            <a:r>
              <a:rPr lang="cs-CZ" sz="44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4400" b="1" dirty="0" err="1" smtClean="0">
                <a:solidFill>
                  <a:srgbClr val="D10074"/>
                </a:solidFill>
                <a:latin typeface="+mn-lt"/>
              </a:rPr>
              <a:t>with</a:t>
            </a:r>
            <a:r>
              <a:rPr lang="cs-CZ" sz="44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4400" b="1" dirty="0" err="1" smtClean="0">
                <a:solidFill>
                  <a:srgbClr val="D10074"/>
                </a:solidFill>
                <a:latin typeface="+mn-lt"/>
              </a:rPr>
              <a:t>industry</a:t>
            </a:r>
            <a:endParaRPr lang="cs-CZ" sz="44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33804" y="3042458"/>
            <a:ext cx="55057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err="1" smtClean="0"/>
              <a:t>Focused</a:t>
            </a:r>
            <a:r>
              <a:rPr lang="cs-CZ" sz="2400" dirty="0" smtClean="0"/>
              <a:t> </a:t>
            </a:r>
            <a:r>
              <a:rPr lang="cs-CZ" sz="2400" dirty="0" err="1" smtClean="0"/>
              <a:t>skills</a:t>
            </a:r>
            <a:r>
              <a:rPr lang="cs-CZ" sz="2400" dirty="0" smtClean="0"/>
              <a:t> and </a:t>
            </a:r>
            <a:r>
              <a:rPr lang="cs-CZ" sz="2400" dirty="0" err="1" smtClean="0"/>
              <a:t>knowledge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/>
              <a:t> </a:t>
            </a:r>
            <a:r>
              <a:rPr lang="cs-CZ" sz="2400" dirty="0" err="1" smtClean="0"/>
              <a:t>through</a:t>
            </a:r>
            <a:r>
              <a:rPr lang="cs-CZ" sz="2400" dirty="0" smtClean="0"/>
              <a:t> </a:t>
            </a:r>
            <a:r>
              <a:rPr lang="cs-CZ" sz="2400" dirty="0" err="1" smtClean="0"/>
              <a:t>semester</a:t>
            </a:r>
            <a:r>
              <a:rPr lang="cs-CZ" sz="2400" dirty="0" smtClean="0"/>
              <a:t> </a:t>
            </a:r>
            <a:r>
              <a:rPr lang="cs-CZ" sz="2400" dirty="0" err="1" smtClean="0"/>
              <a:t>projects</a:t>
            </a:r>
            <a:r>
              <a:rPr lang="cs-CZ" sz="2400" dirty="0" smtClean="0"/>
              <a:t> </a:t>
            </a:r>
            <a:r>
              <a:rPr lang="cs-CZ" sz="2400" dirty="0" err="1" smtClean="0"/>
              <a:t>lead</a:t>
            </a:r>
            <a:r>
              <a:rPr lang="cs-CZ" sz="2400" dirty="0" smtClean="0"/>
              <a:t> by </a:t>
            </a:r>
            <a:r>
              <a:rPr lang="cs-CZ" sz="2400" dirty="0" err="1" smtClean="0"/>
              <a:t>experts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IT </a:t>
            </a:r>
            <a:r>
              <a:rPr lang="cs-CZ" sz="2400" dirty="0" err="1" smtClean="0"/>
              <a:t>industry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/>
              <a:t>Cooperation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wide</a:t>
            </a:r>
            <a:r>
              <a:rPr lang="cs-CZ" sz="2400" dirty="0" smtClean="0"/>
              <a:t> </a:t>
            </a:r>
            <a:r>
              <a:rPr lang="cs-CZ" sz="2400" dirty="0" err="1" smtClean="0"/>
              <a:t>range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partners</a:t>
            </a:r>
            <a:r>
              <a:rPr lang="cs-CZ" sz="2400" dirty="0" smtClean="0"/>
              <a:t> (</a:t>
            </a:r>
            <a:r>
              <a:rPr lang="cs-CZ" sz="2400" dirty="0" err="1" smtClean="0"/>
              <a:t>local</a:t>
            </a:r>
            <a:r>
              <a:rPr lang="cs-CZ" sz="2400" dirty="0" smtClean="0"/>
              <a:t> and </a:t>
            </a:r>
            <a:r>
              <a:rPr lang="cs-CZ" sz="2400" dirty="0" err="1" smtClean="0"/>
              <a:t>multinational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comapnies</a:t>
            </a:r>
            <a:r>
              <a:rPr lang="cs-CZ" sz="2400" dirty="0" smtClean="0"/>
              <a:t>)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industry</a:t>
            </a:r>
            <a:r>
              <a:rPr lang="cs-CZ" sz="2400" dirty="0" smtClean="0"/>
              <a:t> and IT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313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r="9324"/>
          <a:stretch/>
        </p:blipFill>
        <p:spPr>
          <a:xfrm>
            <a:off x="-12701" y="1271847"/>
            <a:ext cx="6286501" cy="558615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997389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 smtClean="0">
                <a:solidFill>
                  <a:srgbClr val="D10074"/>
                </a:solidFill>
                <a:latin typeface="+mn-lt"/>
              </a:rPr>
              <a:t>Typical careers</a:t>
            </a:r>
            <a:endParaRPr lang="en-GB" sz="44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en-GB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33803" y="2597957"/>
            <a:ext cx="5394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cs-CZ" sz="3000" dirty="0" smtClean="0"/>
              <a:t>information system analyst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cs-CZ" sz="3000" dirty="0" smtClean="0"/>
              <a:t>application system manager 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cs-CZ" sz="3000" dirty="0" smtClean="0"/>
              <a:t>business consultant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cs-CZ" sz="3000" dirty="0" smtClean="0"/>
              <a:t>programmer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cs-CZ" sz="3000" dirty="0" smtClean="0"/>
              <a:t>web application developer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cs-CZ" sz="3000" dirty="0" smtClean="0"/>
              <a:t>business representative for IT</a:t>
            </a:r>
            <a:endParaRPr lang="cs-CZ" altLang="cs-CZ" sz="3000" dirty="0" smtClean="0"/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cs-CZ" sz="3000" dirty="0" smtClean="0"/>
              <a:t>Entrepreneurs</a:t>
            </a:r>
            <a:r>
              <a:rPr lang="cs-CZ" altLang="cs-CZ" sz="3000" dirty="0" smtClean="0"/>
              <a:t> in IT </a:t>
            </a:r>
            <a:r>
              <a:rPr lang="cs-CZ" altLang="cs-CZ" sz="3000" dirty="0" err="1" smtClean="0"/>
              <a:t>sector</a:t>
            </a:r>
            <a:endParaRPr lang="en-GB" alt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27752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/>
          <a:stretch/>
        </p:blipFill>
        <p:spPr>
          <a:xfrm>
            <a:off x="-12701" y="1271847"/>
            <a:ext cx="6236137" cy="558615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1529640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 err="1" smtClean="0">
                <a:solidFill>
                  <a:srgbClr val="D10074"/>
                </a:solidFill>
                <a:latin typeface="+mn-lt"/>
              </a:rPr>
              <a:t>Entrance</a:t>
            </a:r>
            <a:r>
              <a:rPr lang="cs-CZ" sz="44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4400" b="1" dirty="0" err="1" smtClean="0">
                <a:solidFill>
                  <a:srgbClr val="D10074"/>
                </a:solidFill>
                <a:latin typeface="+mn-lt"/>
              </a:rPr>
              <a:t>procedure</a:t>
            </a:r>
            <a:r>
              <a:rPr lang="cs-CZ" sz="4400" b="1" dirty="0" smtClean="0">
                <a:solidFill>
                  <a:srgbClr val="D10074"/>
                </a:solidFill>
                <a:latin typeface="+mn-lt"/>
              </a:rPr>
              <a:t/>
            </a:r>
            <a:br>
              <a:rPr lang="cs-CZ" sz="4400" b="1" dirty="0" smtClean="0">
                <a:solidFill>
                  <a:srgbClr val="D10074"/>
                </a:solidFill>
                <a:latin typeface="+mn-lt"/>
              </a:rPr>
            </a:br>
            <a:endParaRPr lang="cs-CZ" sz="44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59790" y="2302574"/>
            <a:ext cx="569597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Application deadline: </a:t>
            </a:r>
            <a:r>
              <a:rPr lang="en-GB" sz="2400" b="1" dirty="0" smtClean="0">
                <a:solidFill>
                  <a:srgbClr val="D10074"/>
                </a:solidFill>
              </a:rPr>
              <a:t>April 15, 2018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Entrance requirements: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secondary school graduates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secondary</a:t>
            </a:r>
            <a:r>
              <a:rPr lang="cs-CZ" sz="2400" dirty="0" smtClean="0"/>
              <a:t> </a:t>
            </a:r>
            <a:r>
              <a:rPr lang="cs-CZ" sz="2400" dirty="0" err="1" smtClean="0"/>
              <a:t>school</a:t>
            </a:r>
            <a:r>
              <a:rPr lang="cs-CZ" sz="2400" dirty="0" smtClean="0"/>
              <a:t> </a:t>
            </a:r>
            <a:r>
              <a:rPr lang="cs-CZ" sz="2400" dirty="0" err="1" smtClean="0"/>
              <a:t>diploma</a:t>
            </a:r>
            <a:r>
              <a:rPr lang="cs-CZ" sz="2400" dirty="0" smtClean="0"/>
              <a:t> </a:t>
            </a:r>
            <a:r>
              <a:rPr lang="cs-CZ" sz="2400" dirty="0" err="1" smtClean="0"/>
              <a:t>nostrification</a:t>
            </a:r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command of English (CEFR level B1, TOEFL score 35 points)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Skype interview (interest in study, scholastic aptitude, basic orientation in IT)</a:t>
            </a:r>
            <a:endParaRPr lang="cs-CZ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5"/>
              </a:rPr>
              <a:t>m</a:t>
            </a:r>
            <a:r>
              <a:rPr lang="cs-CZ" sz="2400" dirty="0" smtClean="0">
                <a:hlinkClick r:id="rId5"/>
              </a:rPr>
              <a:t>ore </a:t>
            </a:r>
            <a:r>
              <a:rPr lang="cs-CZ" sz="2400" dirty="0" err="1" smtClean="0">
                <a:hlinkClick r:id="rId5"/>
              </a:rPr>
              <a:t>info</a:t>
            </a:r>
            <a:endParaRPr lang="en-GB" sz="2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D10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15128" r="-120" b="8956"/>
          <a:stretch/>
        </p:blipFill>
        <p:spPr>
          <a:xfrm>
            <a:off x="0" y="1282701"/>
            <a:ext cx="12192000" cy="55753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3397" y="1086179"/>
            <a:ext cx="9144000" cy="2133599"/>
          </a:xfrm>
        </p:spPr>
        <p:txBody>
          <a:bodyPr>
            <a:normAutofit/>
          </a:bodyPr>
          <a:lstStyle/>
          <a:p>
            <a:r>
              <a:rPr lang="cs-CZ" sz="4200" b="1" dirty="0" err="1" smtClean="0"/>
              <a:t>Interested</a:t>
            </a:r>
            <a:r>
              <a:rPr lang="cs-CZ" sz="4200" b="1" dirty="0" smtClean="0"/>
              <a:t>? </a:t>
            </a:r>
            <a:r>
              <a:rPr lang="cs-CZ" sz="4200" b="1" dirty="0" err="1" smtClean="0"/>
              <a:t>Join</a:t>
            </a:r>
            <a:r>
              <a:rPr lang="cs-CZ" sz="4200" b="1" dirty="0" smtClean="0"/>
              <a:t> </a:t>
            </a:r>
            <a:r>
              <a:rPr lang="cs-CZ" sz="4200" b="1" dirty="0" err="1" smtClean="0"/>
              <a:t>us</a:t>
            </a:r>
            <a:r>
              <a:rPr lang="cs-CZ" sz="4200" b="1" dirty="0" smtClean="0"/>
              <a:t>!</a:t>
            </a:r>
            <a:br>
              <a:rPr lang="cs-CZ" sz="4200" b="1" dirty="0" smtClean="0"/>
            </a:br>
            <a:r>
              <a:rPr lang="cs-CZ" sz="4200" b="1" dirty="0" smtClean="0"/>
              <a:t>more </a:t>
            </a:r>
            <a:r>
              <a:rPr lang="cs-CZ" sz="4200" b="1" dirty="0" err="1" smtClean="0"/>
              <a:t>info</a:t>
            </a:r>
            <a:r>
              <a:rPr lang="cs-CZ" sz="4200" b="1" dirty="0" smtClean="0"/>
              <a:t>: </a:t>
            </a:r>
            <a:r>
              <a:rPr lang="cs-CZ" sz="4200" b="1" dirty="0" smtClean="0">
                <a:hlinkClick r:id="rId3"/>
              </a:rPr>
              <a:t>www.ef.jcu.cz</a:t>
            </a:r>
            <a:r>
              <a:rPr lang="cs-CZ" sz="4200" b="1" dirty="0" smtClean="0"/>
              <a:t/>
            </a:r>
            <a:br>
              <a:rPr lang="cs-CZ" sz="4200" b="1" dirty="0" smtClean="0"/>
            </a:br>
            <a:r>
              <a:rPr lang="cs-CZ" sz="4200" b="1" dirty="0" smtClean="0"/>
              <a:t>e-mail: </a:t>
            </a:r>
            <a:r>
              <a:rPr lang="cs-CZ" sz="4200" b="1" dirty="0" smtClean="0">
                <a:hlinkClick r:id="rId4"/>
              </a:rPr>
              <a:t>beranek@ef.jcu.cz</a:t>
            </a:r>
            <a:endParaRPr lang="cs-CZ" sz="42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" y="-15276"/>
            <a:ext cx="12164959" cy="68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r="8178"/>
          <a:stretch/>
        </p:blipFill>
        <p:spPr>
          <a:xfrm>
            <a:off x="9525" y="1271847"/>
            <a:ext cx="6238875" cy="558615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1529640"/>
          </a:xfrm>
        </p:spPr>
        <p:txBody>
          <a:bodyPr>
            <a:normAutofit/>
          </a:bodyPr>
          <a:lstStyle/>
          <a:p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Advantages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of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stud</a:t>
            </a:r>
            <a:r>
              <a:rPr lang="en-US" sz="3900" b="1" dirty="0" smtClean="0">
                <a:solidFill>
                  <a:srgbClr val="D10074"/>
                </a:solidFill>
                <a:latin typeface="+mn-lt"/>
              </a:rPr>
              <a:t>y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ing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with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us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00800" y="3042458"/>
            <a:ext cx="5676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D10074"/>
                </a:solidFill>
              </a:rPr>
              <a:t>Great </a:t>
            </a:r>
            <a:r>
              <a:rPr lang="cs-CZ" sz="2800" dirty="0" err="1" smtClean="0">
                <a:solidFill>
                  <a:srgbClr val="D10074"/>
                </a:solidFill>
              </a:rPr>
              <a:t>value</a:t>
            </a:r>
            <a:endParaRPr lang="cs-CZ" sz="28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</a:t>
            </a:r>
            <a:r>
              <a:rPr lang="cs-CZ" dirty="0" err="1" smtClean="0"/>
              <a:t>igh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,</a:t>
            </a:r>
            <a:r>
              <a:rPr lang="en-US" dirty="0" smtClean="0"/>
              <a:t> individual approach, focus on practical skills, unique cultural experience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sz="2800" dirty="0">
                <a:solidFill>
                  <a:srgbClr val="D10074"/>
                </a:solidFill>
              </a:rPr>
              <a:t>L</a:t>
            </a:r>
            <a:r>
              <a:rPr lang="en-US" sz="2800" dirty="0" smtClean="0">
                <a:solidFill>
                  <a:srgbClr val="D10074"/>
                </a:solidFill>
              </a:rPr>
              <a:t>ow costs</a:t>
            </a:r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reasonable price 1</a:t>
            </a:r>
            <a:r>
              <a:rPr lang="cs-CZ" dirty="0" smtClean="0"/>
              <a:t>,</a:t>
            </a:r>
            <a:r>
              <a:rPr lang="en-US" dirty="0" smtClean="0"/>
              <a:t>500 EUR/semester, discount up to 50% in the second year based on study results;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living costs 300 EUR/month (accommodation, catering)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funding for studying abroad  for one semester within Erasmus+ </a:t>
            </a:r>
            <a:r>
              <a:rPr lang="en-US" dirty="0" err="1" smtClean="0"/>
              <a:t>programme</a:t>
            </a:r>
            <a:r>
              <a:rPr lang="en-US" dirty="0" smtClean="0"/>
              <a:t> scheme</a:t>
            </a:r>
          </a:p>
          <a:p>
            <a:r>
              <a:rPr lang="en-US" sz="2800" dirty="0" smtClean="0">
                <a:solidFill>
                  <a:srgbClr val="D10074"/>
                </a:solidFill>
              </a:rPr>
              <a:t>Safe, pleasant, vibrant and clean environment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r="3546"/>
          <a:stretch/>
        </p:blipFill>
        <p:spPr>
          <a:xfrm>
            <a:off x="0" y="1251312"/>
            <a:ext cx="6223000" cy="560668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38461" y="15065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38461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959289"/>
          </a:xfrm>
        </p:spPr>
        <p:txBody>
          <a:bodyPr>
            <a:normAutofit/>
          </a:bodyPr>
          <a:lstStyle/>
          <a:p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Academic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year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00800" y="2483658"/>
            <a:ext cx="5676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D10074"/>
                </a:solidFill>
              </a:rPr>
              <a:t>Winter </a:t>
            </a:r>
            <a:r>
              <a:rPr lang="cs-CZ" sz="2800" dirty="0" err="1" smtClean="0">
                <a:solidFill>
                  <a:srgbClr val="D10074"/>
                </a:solidFill>
              </a:rPr>
              <a:t>semester</a:t>
            </a:r>
            <a:endParaRPr lang="cs-CZ" sz="28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13 </a:t>
            </a:r>
            <a:r>
              <a:rPr lang="cs-CZ" dirty="0" err="1" smtClean="0"/>
              <a:t>weeks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October</a:t>
            </a:r>
            <a:r>
              <a:rPr lang="cs-CZ" dirty="0" smtClean="0"/>
              <a:t> – </a:t>
            </a:r>
            <a:r>
              <a:rPr lang="cs-CZ" dirty="0" err="1" smtClean="0"/>
              <a:t>mid</a:t>
            </a:r>
            <a:r>
              <a:rPr lang="cs-CZ" dirty="0" smtClean="0"/>
              <a:t> </a:t>
            </a:r>
            <a:r>
              <a:rPr lang="cs-CZ" dirty="0" err="1" smtClean="0"/>
              <a:t>January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 </a:t>
            </a:r>
            <a:r>
              <a:rPr lang="cs-CZ" dirty="0" err="1" smtClean="0"/>
              <a:t>week</a:t>
            </a:r>
            <a:r>
              <a:rPr lang="cs-CZ" dirty="0" smtClean="0"/>
              <a:t> </a:t>
            </a:r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period</a:t>
            </a:r>
          </a:p>
          <a:p>
            <a:endParaRPr lang="en-US" dirty="0" smtClean="0"/>
          </a:p>
          <a:p>
            <a:r>
              <a:rPr lang="cs-CZ" sz="2800" dirty="0" err="1" smtClean="0">
                <a:solidFill>
                  <a:srgbClr val="D10074"/>
                </a:solidFill>
              </a:rPr>
              <a:t>Summer</a:t>
            </a:r>
            <a:r>
              <a:rPr lang="cs-CZ" sz="2800" dirty="0" smtClean="0">
                <a:solidFill>
                  <a:srgbClr val="D10074"/>
                </a:solidFill>
              </a:rPr>
              <a:t> </a:t>
            </a:r>
            <a:r>
              <a:rPr lang="cs-CZ" sz="2800" dirty="0" err="1" smtClean="0">
                <a:solidFill>
                  <a:srgbClr val="D10074"/>
                </a:solidFill>
              </a:rPr>
              <a:t>semester</a:t>
            </a:r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14 </a:t>
            </a:r>
            <a:r>
              <a:rPr lang="cs-CZ" dirty="0" err="1" smtClean="0"/>
              <a:t>weeks</a:t>
            </a:r>
            <a:r>
              <a:rPr lang="cs-CZ" dirty="0" smtClean="0"/>
              <a:t> (1st and 2nd </a:t>
            </a:r>
            <a:r>
              <a:rPr lang="cs-CZ" dirty="0" err="1" smtClean="0"/>
              <a:t>year</a:t>
            </a:r>
            <a:r>
              <a:rPr lang="cs-CZ" dirty="0" smtClean="0"/>
              <a:t>), 10 </a:t>
            </a:r>
            <a:r>
              <a:rPr lang="cs-CZ" dirty="0" err="1" smtClean="0"/>
              <a:t>weeks</a:t>
            </a:r>
            <a:r>
              <a:rPr lang="cs-CZ" dirty="0" smtClean="0"/>
              <a:t> (last </a:t>
            </a:r>
            <a:r>
              <a:rPr lang="cs-CZ" dirty="0" err="1" smtClean="0"/>
              <a:t>year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</a:t>
            </a:r>
            <a:r>
              <a:rPr lang="cs-CZ" dirty="0" err="1" smtClean="0"/>
              <a:t>id</a:t>
            </a:r>
            <a:r>
              <a:rPr lang="cs-CZ" dirty="0" smtClean="0"/>
              <a:t> </a:t>
            </a:r>
            <a:r>
              <a:rPr lang="cs-CZ" dirty="0" err="1" smtClean="0"/>
              <a:t>February</a:t>
            </a:r>
            <a:r>
              <a:rPr lang="cs-CZ" dirty="0" smtClean="0"/>
              <a:t> –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D10074"/>
              </a:solidFill>
            </a:endParaRPr>
          </a:p>
          <a:p>
            <a:r>
              <a:rPr lang="cs-CZ" sz="2800" dirty="0" err="1" smtClean="0">
                <a:solidFill>
                  <a:srgbClr val="D10074"/>
                </a:solidFill>
              </a:rPr>
              <a:t>Examination</a:t>
            </a:r>
            <a:r>
              <a:rPr lang="cs-CZ" sz="2800" dirty="0" smtClean="0">
                <a:solidFill>
                  <a:srgbClr val="D10074"/>
                </a:solidFill>
              </a:rPr>
              <a:t> </a:t>
            </a:r>
            <a:r>
              <a:rPr lang="cs-CZ" sz="2800" dirty="0" err="1" smtClean="0">
                <a:solidFill>
                  <a:srgbClr val="D10074"/>
                </a:solidFill>
              </a:rPr>
              <a:t>periods</a:t>
            </a:r>
            <a:endParaRPr lang="cs-CZ" sz="28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4 </a:t>
            </a:r>
            <a:r>
              <a:rPr lang="cs-CZ" dirty="0" err="1" smtClean="0"/>
              <a:t>weeks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semesters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3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r="11744" b="4077"/>
          <a:stretch/>
        </p:blipFill>
        <p:spPr>
          <a:xfrm>
            <a:off x="-1" y="1271847"/>
            <a:ext cx="6286501" cy="5624253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5038461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48250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71079" y="1084332"/>
            <a:ext cx="6184900" cy="883089"/>
          </a:xfrm>
        </p:spPr>
        <p:txBody>
          <a:bodyPr>
            <a:normAutofit/>
          </a:bodyPr>
          <a:lstStyle/>
          <a:p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About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the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study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programme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9079" y="1996404"/>
            <a:ext cx="56769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D10074"/>
                </a:solidFill>
              </a:rPr>
              <a:t>Standard </a:t>
            </a:r>
            <a:r>
              <a:rPr lang="cs-CZ" sz="2400" dirty="0" err="1" smtClean="0">
                <a:solidFill>
                  <a:srgbClr val="D10074"/>
                </a:solidFill>
              </a:rPr>
              <a:t>contents</a:t>
            </a:r>
            <a:endParaRPr lang="cs-CZ" sz="24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comparable study </a:t>
            </a:r>
            <a:r>
              <a:rPr lang="en-US" dirty="0" err="1"/>
              <a:t>programme</a:t>
            </a:r>
            <a:r>
              <a:rPr lang="en-US" dirty="0"/>
              <a:t> from </a:t>
            </a:r>
            <a:r>
              <a:rPr lang="en-US" dirty="0" smtClean="0"/>
              <a:t>abroad</a:t>
            </a:r>
            <a:endParaRPr lang="cs-CZ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e</a:t>
            </a:r>
            <a:r>
              <a:rPr lang="cs-CZ" dirty="0" smtClean="0"/>
              <a:t>. g. Business </a:t>
            </a:r>
            <a:r>
              <a:rPr lang="cs-CZ" dirty="0" err="1" smtClean="0"/>
              <a:t>Informatics</a:t>
            </a:r>
            <a:r>
              <a:rPr lang="cs-CZ" dirty="0" smtClean="0"/>
              <a:t>, </a:t>
            </a:r>
            <a:r>
              <a:rPr lang="cs-CZ" dirty="0" err="1" smtClean="0"/>
              <a:t>Wirtschaftsinformatik</a:t>
            </a:r>
            <a:endParaRPr lang="cs-CZ" dirty="0" smtClean="0"/>
          </a:p>
          <a:p>
            <a:r>
              <a:rPr lang="cs-CZ" sz="2400" dirty="0" smtClean="0">
                <a:solidFill>
                  <a:srgbClr val="D10074"/>
                </a:solidFill>
              </a:rPr>
              <a:t>Stability and </a:t>
            </a:r>
            <a:r>
              <a:rPr lang="cs-CZ" sz="2400" dirty="0" err="1" smtClean="0">
                <a:solidFill>
                  <a:srgbClr val="D10074"/>
                </a:solidFill>
              </a:rPr>
              <a:t>success</a:t>
            </a:r>
            <a:endParaRPr lang="cs-CZ" sz="24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 Czech and </a:t>
            </a:r>
            <a:r>
              <a:rPr lang="cs-CZ" dirty="0" err="1" smtClean="0"/>
              <a:t>since</a:t>
            </a:r>
            <a:r>
              <a:rPr lang="cs-CZ" dirty="0" smtClean="0"/>
              <a:t> 2015 </a:t>
            </a:r>
            <a:r>
              <a:rPr lang="cs-CZ" dirty="0" err="1" smtClean="0"/>
              <a:t>also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dozens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graduates</a:t>
            </a:r>
            <a:endParaRPr lang="cs-CZ" dirty="0" smtClean="0"/>
          </a:p>
          <a:p>
            <a:r>
              <a:rPr lang="cs-CZ" sz="2400" dirty="0" err="1" smtClean="0">
                <a:solidFill>
                  <a:srgbClr val="D10074"/>
                </a:solidFill>
              </a:rPr>
              <a:t>Recognised</a:t>
            </a:r>
            <a:r>
              <a:rPr lang="cs-CZ" sz="2400" dirty="0" smtClean="0">
                <a:solidFill>
                  <a:srgbClr val="D10074"/>
                </a:solidFill>
              </a:rPr>
              <a:t> </a:t>
            </a:r>
            <a:r>
              <a:rPr lang="cs-CZ" sz="2400" dirty="0" err="1" smtClean="0">
                <a:solidFill>
                  <a:srgbClr val="D10074"/>
                </a:solidFill>
              </a:rPr>
              <a:t>qualification</a:t>
            </a:r>
            <a:endParaRPr lang="cs-CZ" sz="2400" dirty="0" smtClean="0">
              <a:solidFill>
                <a:srgbClr val="D10074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DS Label (</a:t>
            </a:r>
            <a:r>
              <a:rPr lang="cs-CZ" dirty="0" err="1" smtClean="0"/>
              <a:t>the</a:t>
            </a:r>
            <a:r>
              <a:rPr lang="cs-CZ" dirty="0" smtClean="0"/>
              <a:t> EU </a:t>
            </a:r>
            <a:r>
              <a:rPr lang="cs-CZ" dirty="0" err="1" smtClean="0"/>
              <a:t>recognition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sz="2400" dirty="0" err="1" smtClean="0">
                <a:solidFill>
                  <a:srgbClr val="D10074"/>
                </a:solidFill>
              </a:rPr>
              <a:t>Possibility</a:t>
            </a:r>
            <a:r>
              <a:rPr lang="cs-CZ" sz="2400" dirty="0" smtClean="0">
                <a:solidFill>
                  <a:srgbClr val="D10074"/>
                </a:solidFill>
              </a:rPr>
              <a:t> </a:t>
            </a:r>
            <a:r>
              <a:rPr lang="cs-CZ" sz="2400" dirty="0" err="1" smtClean="0">
                <a:solidFill>
                  <a:srgbClr val="D10074"/>
                </a:solidFill>
              </a:rPr>
              <a:t>of</a:t>
            </a:r>
            <a:r>
              <a:rPr lang="cs-CZ" sz="2400" dirty="0" smtClean="0">
                <a:solidFill>
                  <a:srgbClr val="D10074"/>
                </a:solidFill>
              </a:rPr>
              <a:t> study </a:t>
            </a:r>
            <a:r>
              <a:rPr lang="cs-CZ" sz="2400" dirty="0" err="1" smtClean="0">
                <a:solidFill>
                  <a:srgbClr val="D10074"/>
                </a:solidFill>
              </a:rPr>
              <a:t>abroad</a:t>
            </a:r>
            <a:endParaRPr lang="cs-CZ" sz="2400" dirty="0">
              <a:solidFill>
                <a:srgbClr val="D10074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enable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to study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semester</a:t>
            </a:r>
            <a:r>
              <a:rPr lang="cs-CZ" dirty="0" smtClean="0"/>
              <a:t> </a:t>
            </a:r>
            <a:r>
              <a:rPr lang="cs-CZ" dirty="0" err="1" smtClean="0"/>
              <a:t>abroad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50 partner </a:t>
            </a:r>
            <a:r>
              <a:rPr lang="cs-CZ" dirty="0" err="1" smtClean="0"/>
              <a:t>universities</a:t>
            </a:r>
            <a:endParaRPr lang="cs-CZ" dirty="0" smtClean="0"/>
          </a:p>
          <a:p>
            <a:r>
              <a:rPr lang="cs-CZ" sz="2400" dirty="0" err="1" smtClean="0">
                <a:solidFill>
                  <a:srgbClr val="D10074"/>
                </a:solidFill>
              </a:rPr>
              <a:t>Combined</a:t>
            </a:r>
            <a:r>
              <a:rPr lang="cs-CZ" sz="2400" dirty="0" smtClean="0">
                <a:solidFill>
                  <a:srgbClr val="D10074"/>
                </a:solidFill>
              </a:rPr>
              <a:t> </a:t>
            </a:r>
            <a:r>
              <a:rPr lang="cs-CZ" sz="2400" dirty="0" err="1" smtClean="0">
                <a:solidFill>
                  <a:srgbClr val="D10074"/>
                </a:solidFill>
              </a:rPr>
              <a:t>knowledge</a:t>
            </a:r>
            <a:endParaRPr lang="cs-CZ" sz="24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</a:t>
            </a:r>
            <a:r>
              <a:rPr lang="cs-CZ" dirty="0" err="1" smtClean="0"/>
              <a:t>ombination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in </a:t>
            </a:r>
            <a:r>
              <a:rPr lang="cs-CZ" dirty="0" err="1" smtClean="0"/>
              <a:t>fields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Science, </a:t>
            </a:r>
            <a:r>
              <a:rPr lang="cs-CZ" dirty="0" err="1" smtClean="0"/>
              <a:t>Economics</a:t>
            </a:r>
            <a:r>
              <a:rPr lang="cs-CZ" dirty="0" smtClean="0"/>
              <a:t> and Business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r>
              <a:rPr lang="cs-CZ" dirty="0" smtClean="0"/>
              <a:t> </a:t>
            </a:r>
            <a:r>
              <a:rPr lang="cs-CZ" dirty="0" err="1" smtClean="0"/>
              <a:t>opportunities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0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8"/>
          <a:stretch/>
        </p:blipFill>
        <p:spPr>
          <a:xfrm>
            <a:off x="-8468" y="1271847"/>
            <a:ext cx="6104467" cy="5586153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5038461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48250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07100" y="1225533"/>
            <a:ext cx="6184900" cy="883089"/>
          </a:xfrm>
        </p:spPr>
        <p:txBody>
          <a:bodyPr>
            <a:normAutofit/>
          </a:bodyPr>
          <a:lstStyle/>
          <a:p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Main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features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9079" y="2169609"/>
            <a:ext cx="56769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D10074"/>
                </a:solidFill>
              </a:rPr>
              <a:t>Standard </a:t>
            </a:r>
            <a:r>
              <a:rPr lang="cs-CZ" sz="2800" dirty="0" err="1" smtClean="0">
                <a:solidFill>
                  <a:srgbClr val="D10074"/>
                </a:solidFill>
              </a:rPr>
              <a:t>contents</a:t>
            </a:r>
            <a:endParaRPr lang="cs-CZ" sz="28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comparable study </a:t>
            </a:r>
            <a:r>
              <a:rPr lang="en-US" dirty="0" err="1"/>
              <a:t>programme</a:t>
            </a:r>
            <a:r>
              <a:rPr lang="en-US" dirty="0"/>
              <a:t> from </a:t>
            </a:r>
            <a:r>
              <a:rPr lang="en-US" dirty="0" smtClean="0"/>
              <a:t>abroad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October</a:t>
            </a:r>
            <a:r>
              <a:rPr lang="cs-CZ" dirty="0" smtClean="0"/>
              <a:t> – </a:t>
            </a:r>
            <a:r>
              <a:rPr lang="cs-CZ" dirty="0" err="1" smtClean="0"/>
              <a:t>mid</a:t>
            </a:r>
            <a:r>
              <a:rPr lang="cs-CZ" dirty="0" smtClean="0"/>
              <a:t> </a:t>
            </a:r>
            <a:r>
              <a:rPr lang="cs-CZ" dirty="0" err="1" smtClean="0"/>
              <a:t>January</a:t>
            </a:r>
            <a:endParaRPr lang="cs-CZ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2 </a:t>
            </a:r>
            <a:r>
              <a:rPr lang="cs-CZ" dirty="0" err="1" smtClean="0"/>
              <a:t>week</a:t>
            </a:r>
            <a:r>
              <a:rPr lang="cs-CZ" dirty="0" smtClean="0"/>
              <a:t> </a:t>
            </a:r>
            <a:r>
              <a:rPr lang="cs-CZ" dirty="0" err="1" smtClean="0"/>
              <a:t>break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period</a:t>
            </a:r>
          </a:p>
          <a:p>
            <a:r>
              <a:rPr lang="cs-CZ" sz="2800" dirty="0" err="1" smtClean="0">
                <a:solidFill>
                  <a:srgbClr val="D10074"/>
                </a:solidFill>
              </a:rPr>
              <a:t>Combination</a:t>
            </a:r>
            <a:r>
              <a:rPr lang="cs-CZ" sz="2800" dirty="0" smtClean="0">
                <a:solidFill>
                  <a:srgbClr val="D10074"/>
                </a:solidFill>
              </a:rPr>
              <a:t> </a:t>
            </a:r>
            <a:r>
              <a:rPr lang="cs-CZ" sz="2800" dirty="0" err="1" smtClean="0">
                <a:solidFill>
                  <a:srgbClr val="D10074"/>
                </a:solidFill>
              </a:rPr>
              <a:t>tability</a:t>
            </a:r>
            <a:r>
              <a:rPr lang="cs-CZ" sz="2800" dirty="0" smtClean="0">
                <a:solidFill>
                  <a:srgbClr val="D10074"/>
                </a:solidFill>
              </a:rPr>
              <a:t> and </a:t>
            </a:r>
            <a:r>
              <a:rPr lang="cs-CZ" sz="2800" dirty="0" err="1" smtClean="0">
                <a:solidFill>
                  <a:srgbClr val="D10074"/>
                </a:solidFill>
              </a:rPr>
              <a:t>success</a:t>
            </a:r>
            <a:endParaRPr lang="cs-CZ" sz="28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</a:t>
            </a:r>
            <a:r>
              <a:rPr lang="cs-CZ" dirty="0" smtClean="0"/>
              <a:t>n Czech and </a:t>
            </a:r>
            <a:r>
              <a:rPr lang="cs-CZ" dirty="0" err="1" smtClean="0"/>
              <a:t>since</a:t>
            </a:r>
            <a:r>
              <a:rPr lang="cs-CZ" dirty="0" smtClean="0"/>
              <a:t> 2015 </a:t>
            </a:r>
            <a:r>
              <a:rPr lang="cs-CZ" dirty="0" err="1" smtClean="0"/>
              <a:t>also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dozens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graduates</a:t>
            </a:r>
            <a:endParaRPr lang="cs-CZ" dirty="0" smtClean="0"/>
          </a:p>
          <a:p>
            <a:r>
              <a:rPr lang="cs-CZ" sz="2800" dirty="0" err="1" smtClean="0">
                <a:solidFill>
                  <a:srgbClr val="D10074"/>
                </a:solidFill>
              </a:rPr>
              <a:t>Recognised</a:t>
            </a:r>
            <a:r>
              <a:rPr lang="cs-CZ" sz="2800" dirty="0" smtClean="0">
                <a:solidFill>
                  <a:srgbClr val="D10074"/>
                </a:solidFill>
              </a:rPr>
              <a:t> </a:t>
            </a:r>
            <a:r>
              <a:rPr lang="cs-CZ" sz="2800" dirty="0" err="1" smtClean="0">
                <a:solidFill>
                  <a:srgbClr val="D10074"/>
                </a:solidFill>
              </a:rPr>
              <a:t>qualification</a:t>
            </a:r>
            <a:endParaRPr lang="cs-CZ" sz="2800" dirty="0" smtClean="0">
              <a:solidFill>
                <a:srgbClr val="D10074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DS Label (</a:t>
            </a:r>
            <a:r>
              <a:rPr lang="cs-CZ" dirty="0" err="1" smtClean="0"/>
              <a:t>the</a:t>
            </a:r>
            <a:r>
              <a:rPr lang="cs-CZ" dirty="0" smtClean="0"/>
              <a:t> EU </a:t>
            </a:r>
            <a:r>
              <a:rPr lang="cs-CZ" dirty="0" err="1" smtClean="0"/>
              <a:t>recognition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sz="2800" dirty="0" err="1" smtClean="0">
                <a:solidFill>
                  <a:srgbClr val="D10074"/>
                </a:solidFill>
              </a:rPr>
              <a:t>Possibility</a:t>
            </a:r>
            <a:r>
              <a:rPr lang="cs-CZ" sz="2800" dirty="0" smtClean="0">
                <a:solidFill>
                  <a:srgbClr val="D10074"/>
                </a:solidFill>
              </a:rPr>
              <a:t> </a:t>
            </a:r>
            <a:r>
              <a:rPr lang="cs-CZ" sz="2800" dirty="0" err="1" smtClean="0">
                <a:solidFill>
                  <a:srgbClr val="D10074"/>
                </a:solidFill>
              </a:rPr>
              <a:t>of</a:t>
            </a:r>
            <a:r>
              <a:rPr lang="cs-CZ" sz="2800" dirty="0" smtClean="0">
                <a:solidFill>
                  <a:srgbClr val="D10074"/>
                </a:solidFill>
              </a:rPr>
              <a:t> study </a:t>
            </a:r>
            <a:r>
              <a:rPr lang="cs-CZ" sz="2800" dirty="0" err="1" smtClean="0">
                <a:solidFill>
                  <a:srgbClr val="D10074"/>
                </a:solidFill>
              </a:rPr>
              <a:t>abroad</a:t>
            </a:r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enable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to study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semester</a:t>
            </a:r>
            <a:r>
              <a:rPr lang="cs-CZ" dirty="0" smtClean="0"/>
              <a:t> </a:t>
            </a:r>
            <a:r>
              <a:rPr lang="cs-CZ" dirty="0" err="1" smtClean="0"/>
              <a:t>abroad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50 partner </a:t>
            </a:r>
            <a:r>
              <a:rPr lang="cs-CZ" dirty="0" err="1" smtClean="0"/>
              <a:t>universities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4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r="11744" b="4077"/>
          <a:stretch/>
        </p:blipFill>
        <p:spPr>
          <a:xfrm>
            <a:off x="-1" y="1271847"/>
            <a:ext cx="6286501" cy="5624253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5038461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48250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07100" y="1225533"/>
            <a:ext cx="6184900" cy="883089"/>
          </a:xfrm>
        </p:spPr>
        <p:txBody>
          <a:bodyPr>
            <a:normAutofit/>
          </a:bodyPr>
          <a:lstStyle/>
          <a:p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Study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plan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9079" y="2715874"/>
            <a:ext cx="55268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D10074"/>
                </a:solidFill>
              </a:rPr>
              <a:t>3 </a:t>
            </a:r>
            <a:r>
              <a:rPr lang="cs-CZ" sz="2800" dirty="0" err="1" smtClean="0">
                <a:solidFill>
                  <a:srgbClr val="D10074"/>
                </a:solidFill>
              </a:rPr>
              <a:t>years</a:t>
            </a:r>
            <a:r>
              <a:rPr lang="cs-CZ" sz="2800" dirty="0" smtClean="0">
                <a:solidFill>
                  <a:srgbClr val="D10074"/>
                </a:solidFill>
              </a:rPr>
              <a:t>, 180 ECTS </a:t>
            </a:r>
            <a:r>
              <a:rPr lang="cs-CZ" sz="2800" dirty="0" err="1" smtClean="0">
                <a:solidFill>
                  <a:srgbClr val="D10074"/>
                </a:solidFill>
              </a:rPr>
              <a:t>credits</a:t>
            </a:r>
            <a:endParaRPr lang="cs-CZ" sz="28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140 ECTS </a:t>
            </a:r>
            <a:r>
              <a:rPr lang="cs-CZ" dirty="0" err="1" smtClean="0"/>
              <a:t>credits</a:t>
            </a:r>
            <a:r>
              <a:rPr lang="cs-CZ" dirty="0" smtClean="0"/>
              <a:t> –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subjetcs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</a:t>
            </a:r>
            <a:r>
              <a:rPr lang="cs-CZ" dirty="0" smtClean="0"/>
              <a:t>0 ECTS </a:t>
            </a:r>
            <a:r>
              <a:rPr lang="cs-CZ" dirty="0" err="1" smtClean="0"/>
              <a:t>credits</a:t>
            </a:r>
            <a:r>
              <a:rPr lang="cs-CZ" dirty="0" smtClean="0"/>
              <a:t> – </a:t>
            </a:r>
            <a:r>
              <a:rPr lang="cs-CZ" dirty="0" err="1" smtClean="0"/>
              <a:t>specialisation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endParaRPr lang="cs-CZ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in. 10 ECTS </a:t>
            </a:r>
            <a:r>
              <a:rPr lang="cs-CZ" dirty="0" err="1" smtClean="0"/>
              <a:t>credits</a:t>
            </a:r>
            <a:r>
              <a:rPr lang="cs-CZ" dirty="0" smtClean="0"/>
              <a:t> – </a:t>
            </a:r>
            <a:r>
              <a:rPr lang="cs-CZ" dirty="0" err="1" smtClean="0"/>
              <a:t>elective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endParaRPr lang="cs-CZ" dirty="0" smtClean="0"/>
          </a:p>
          <a:p>
            <a:pPr>
              <a:spcAft>
                <a:spcPts val="600"/>
              </a:spcAft>
            </a:pPr>
            <a:endParaRPr lang="cs-CZ" dirty="0" smtClean="0"/>
          </a:p>
          <a:p>
            <a:r>
              <a:rPr lang="cs-CZ" sz="2800" dirty="0" err="1" smtClean="0">
                <a:solidFill>
                  <a:srgbClr val="D10074"/>
                </a:solidFill>
              </a:rPr>
              <a:t>Combination</a:t>
            </a:r>
            <a:r>
              <a:rPr lang="cs-CZ" sz="2800" dirty="0" smtClean="0">
                <a:solidFill>
                  <a:srgbClr val="D10074"/>
                </a:solidFill>
              </a:rPr>
              <a:t> </a:t>
            </a:r>
            <a:r>
              <a:rPr lang="cs-CZ" sz="2800" dirty="0" err="1" smtClean="0">
                <a:solidFill>
                  <a:srgbClr val="D10074"/>
                </a:solidFill>
              </a:rPr>
              <a:t>tability</a:t>
            </a:r>
            <a:r>
              <a:rPr lang="cs-CZ" sz="2800" dirty="0" smtClean="0">
                <a:solidFill>
                  <a:srgbClr val="D10074"/>
                </a:solidFill>
              </a:rPr>
              <a:t> and </a:t>
            </a:r>
            <a:r>
              <a:rPr lang="cs-CZ" sz="2800" dirty="0" err="1" smtClean="0">
                <a:solidFill>
                  <a:srgbClr val="D10074"/>
                </a:solidFill>
              </a:rPr>
              <a:t>success</a:t>
            </a:r>
            <a:endParaRPr lang="cs-CZ" sz="2800" dirty="0" smtClean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1st </a:t>
            </a:r>
            <a:r>
              <a:rPr lang="cs-CZ" dirty="0" err="1" smtClean="0"/>
              <a:t>year</a:t>
            </a:r>
            <a:r>
              <a:rPr lang="cs-CZ" dirty="0" smtClean="0"/>
              <a:t> –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2nd </a:t>
            </a:r>
            <a:r>
              <a:rPr lang="cs-CZ" dirty="0" err="1"/>
              <a:t>year</a:t>
            </a:r>
            <a:r>
              <a:rPr lang="cs-CZ" dirty="0"/>
              <a:t> – </a:t>
            </a:r>
            <a:r>
              <a:rPr lang="cs-CZ" dirty="0" err="1" smtClean="0"/>
              <a:t>core</a:t>
            </a:r>
            <a:r>
              <a:rPr lang="cs-CZ" dirty="0" smtClean="0"/>
              <a:t> and </a:t>
            </a:r>
            <a:r>
              <a:rPr lang="cs-CZ" dirty="0" err="1" smtClean="0"/>
              <a:t>specialisation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3rd </a:t>
            </a:r>
            <a:r>
              <a:rPr lang="cs-CZ" dirty="0" err="1" smtClean="0"/>
              <a:t>year</a:t>
            </a:r>
            <a:r>
              <a:rPr lang="cs-CZ" dirty="0" smtClean="0"/>
              <a:t> –  </a:t>
            </a:r>
            <a:r>
              <a:rPr lang="cs-CZ" dirty="0" err="1" smtClean="0"/>
              <a:t>specialisation</a:t>
            </a:r>
            <a:r>
              <a:rPr lang="cs-CZ" dirty="0" smtClean="0"/>
              <a:t> and </a:t>
            </a:r>
            <a:r>
              <a:rPr lang="cs-CZ" dirty="0" err="1" smtClean="0"/>
              <a:t>elective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r>
              <a:rPr lang="cs-CZ" dirty="0" smtClean="0"/>
              <a:t>, 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f</a:t>
            </a:r>
            <a:r>
              <a:rPr lang="cs-CZ" dirty="0" err="1" smtClean="0"/>
              <a:t>inal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 and thesis defense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6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r="3546"/>
          <a:stretch/>
        </p:blipFill>
        <p:spPr>
          <a:xfrm>
            <a:off x="0" y="1251312"/>
            <a:ext cx="6223000" cy="5606688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856699"/>
          </a:xfrm>
        </p:spPr>
        <p:txBody>
          <a:bodyPr>
            <a:normAutofit/>
          </a:bodyPr>
          <a:lstStyle/>
          <a:p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Core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subjetcs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06542" y="2296455"/>
            <a:ext cx="498971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lang="cs-CZ" sz="2400" dirty="0" err="1" smtClean="0">
                <a:solidFill>
                  <a:srgbClr val="D10074"/>
                </a:solidFill>
              </a:rPr>
              <a:t>Computer</a:t>
            </a:r>
            <a:r>
              <a:rPr lang="cs-CZ" sz="2400" dirty="0" smtClean="0">
                <a:solidFill>
                  <a:srgbClr val="D10074"/>
                </a:solidFill>
              </a:rPr>
              <a:t> Science</a:t>
            </a:r>
            <a:endParaRPr lang="cs-CZ" altLang="cs-CZ" sz="2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Basic </a:t>
            </a:r>
            <a:r>
              <a:rPr lang="cs-CZ" altLang="cs-CZ" dirty="0" err="1"/>
              <a:t>Programic</a:t>
            </a:r>
            <a:r>
              <a:rPr lang="cs-CZ" altLang="cs-CZ" dirty="0"/>
              <a:t>, Database Systems, Web Design, Business </a:t>
            </a:r>
            <a:r>
              <a:rPr lang="cs-CZ" altLang="cs-CZ" dirty="0" err="1"/>
              <a:t>Information</a:t>
            </a:r>
            <a:r>
              <a:rPr lang="cs-CZ" altLang="cs-CZ" dirty="0"/>
              <a:t> Systems, </a:t>
            </a:r>
            <a:r>
              <a:rPr lang="cs-CZ" altLang="cs-CZ" dirty="0" err="1"/>
              <a:t>Information</a:t>
            </a:r>
            <a:r>
              <a:rPr lang="cs-CZ" altLang="cs-CZ" dirty="0"/>
              <a:t> and </a:t>
            </a:r>
            <a:r>
              <a:rPr lang="cs-CZ" altLang="cs-CZ" dirty="0" err="1"/>
              <a:t>Communication</a:t>
            </a:r>
            <a:r>
              <a:rPr lang="cs-CZ" altLang="cs-CZ" dirty="0"/>
              <a:t> </a:t>
            </a:r>
            <a:r>
              <a:rPr lang="cs-CZ" altLang="cs-CZ" dirty="0" err="1"/>
              <a:t>Networks</a:t>
            </a:r>
            <a:endParaRPr lang="cs-CZ" altLang="cs-CZ" dirty="0"/>
          </a:p>
          <a:p>
            <a:pPr lvl="1">
              <a:spcAft>
                <a:spcPts val="600"/>
              </a:spcAft>
              <a:defRPr/>
            </a:pPr>
            <a:r>
              <a:rPr lang="cs-CZ" sz="2400" dirty="0" err="1" smtClean="0">
                <a:solidFill>
                  <a:srgbClr val="D10074"/>
                </a:solidFill>
              </a:rPr>
              <a:t>Economics</a:t>
            </a:r>
            <a:endParaRPr lang="cs-CZ" altLang="cs-CZ" sz="2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 err="1" smtClean="0"/>
              <a:t>Microeconomics</a:t>
            </a:r>
            <a:r>
              <a:rPr lang="cs-CZ" altLang="cs-CZ" dirty="0"/>
              <a:t>, </a:t>
            </a:r>
            <a:r>
              <a:rPr lang="cs-CZ" altLang="cs-CZ" dirty="0" err="1"/>
              <a:t>Macroeconomics</a:t>
            </a:r>
            <a:r>
              <a:rPr lang="cs-CZ" altLang="cs-CZ" dirty="0"/>
              <a:t>, </a:t>
            </a:r>
            <a:r>
              <a:rPr lang="cs-CZ" altLang="cs-CZ" dirty="0" err="1"/>
              <a:t>Principles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Accounting</a:t>
            </a:r>
            <a:endParaRPr lang="cs-CZ" altLang="cs-CZ" dirty="0"/>
          </a:p>
          <a:p>
            <a:pPr lvl="1">
              <a:spcAft>
                <a:spcPts val="600"/>
              </a:spcAft>
              <a:defRPr/>
            </a:pPr>
            <a:r>
              <a:rPr lang="cs-CZ" sz="2400" dirty="0" smtClean="0">
                <a:solidFill>
                  <a:srgbClr val="D10074"/>
                </a:solidFill>
              </a:rPr>
              <a:t>Management and Marketing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 smtClean="0"/>
              <a:t>Management</a:t>
            </a:r>
            <a:r>
              <a:rPr lang="cs-CZ" altLang="cs-CZ" dirty="0"/>
              <a:t>, Marketing, Project Management, </a:t>
            </a:r>
            <a:r>
              <a:rPr lang="cs-CZ" altLang="cs-CZ" dirty="0" err="1" smtClean="0"/>
              <a:t>Law</a:t>
            </a:r>
            <a:endParaRPr lang="en-GB" altLang="cs-CZ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-455" r="8169" b="455"/>
          <a:stretch/>
        </p:blipFill>
        <p:spPr>
          <a:xfrm>
            <a:off x="12700" y="1215557"/>
            <a:ext cx="6261100" cy="563145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7"/>
          <a:stretch/>
        </p:blipFill>
        <p:spPr>
          <a:xfrm>
            <a:off x="12700" y="1271847"/>
            <a:ext cx="6210736" cy="558615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32789" y="2025052"/>
            <a:ext cx="5734050" cy="856699"/>
          </a:xfrm>
        </p:spPr>
        <p:txBody>
          <a:bodyPr>
            <a:noAutofit/>
          </a:bodyPr>
          <a:lstStyle/>
          <a:p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Specialisation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and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elective</a:t>
            </a:r>
            <a:r>
              <a:rPr lang="cs-CZ" sz="3900" b="1" dirty="0" smtClean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 smtClean="0">
                <a:solidFill>
                  <a:srgbClr val="D10074"/>
                </a:solidFill>
                <a:latin typeface="+mn-lt"/>
              </a:rPr>
              <a:t>subjects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87839" y="3134655"/>
            <a:ext cx="4989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E-business and E-</a:t>
            </a:r>
            <a:r>
              <a:rPr lang="cs-CZ" altLang="cs-CZ" sz="2400" dirty="0" err="1" smtClean="0"/>
              <a:t>commerce</a:t>
            </a:r>
            <a:endParaRPr lang="cs-CZ" altLang="cs-CZ" sz="2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 smtClean="0"/>
              <a:t>Multimedia</a:t>
            </a:r>
            <a:endParaRPr lang="cs-CZ" altLang="cs-CZ" sz="2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Web </a:t>
            </a:r>
            <a:r>
              <a:rPr lang="cs-CZ" altLang="cs-CZ" sz="2400" dirty="0" err="1" smtClean="0"/>
              <a:t>Application</a:t>
            </a:r>
            <a:r>
              <a:rPr lang="cs-CZ" altLang="cs-CZ" sz="2400" dirty="0" smtClean="0"/>
              <a:t> Design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Microsoft Dynamics </a:t>
            </a:r>
            <a:r>
              <a:rPr lang="cs-CZ" altLang="cs-CZ" sz="2400" dirty="0" err="1" smtClean="0"/>
              <a:t>Ax</a:t>
            </a:r>
            <a:endParaRPr lang="cs-CZ" altLang="cs-CZ" sz="2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Business </a:t>
            </a:r>
            <a:r>
              <a:rPr lang="cs-CZ" altLang="cs-CZ" sz="2400" dirty="0" err="1" smtClean="0"/>
              <a:t>Skills</a:t>
            </a:r>
            <a:endParaRPr lang="cs-CZ" altLang="cs-CZ" sz="2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and many </a:t>
            </a:r>
            <a:r>
              <a:rPr lang="cs-CZ" altLang="cs-CZ" sz="2400" dirty="0" err="1" smtClean="0"/>
              <a:t>others</a:t>
            </a:r>
            <a:r>
              <a:rPr lang="cs-CZ" altLang="cs-CZ" sz="2400" dirty="0" smtClean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altLang="cs-CZ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524</Words>
  <Application>Microsoft Office PowerPoint</Application>
  <PresentationFormat>Vlastní</PresentationFormat>
  <Paragraphs>114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Economic Informatics undergraduate Bachelor’s study program </vt:lpstr>
      <vt:lpstr>Prezentace aplikace PowerPoint</vt:lpstr>
      <vt:lpstr>Advantages of studying with us</vt:lpstr>
      <vt:lpstr>Academic year</vt:lpstr>
      <vt:lpstr>About the study programme</vt:lpstr>
      <vt:lpstr>Main features</vt:lpstr>
      <vt:lpstr>Study plan</vt:lpstr>
      <vt:lpstr>Core subjetcs</vt:lpstr>
      <vt:lpstr>Specialisation and elective subjects</vt:lpstr>
      <vt:lpstr>Cooperation with industry</vt:lpstr>
      <vt:lpstr>Typical careers</vt:lpstr>
      <vt:lpstr>Entrance procedure </vt:lpstr>
      <vt:lpstr>Interested? Join us! more info: www.ef.jcu.cz e-mail: beranek@ef.jcu.cz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Mikešová Gabriela</dc:creator>
  <cp:lastModifiedBy>Marek Šulita</cp:lastModifiedBy>
  <cp:revision>20</cp:revision>
  <dcterms:created xsi:type="dcterms:W3CDTF">2017-10-23T11:24:29Z</dcterms:created>
  <dcterms:modified xsi:type="dcterms:W3CDTF">2018-01-04T08:22:27Z</dcterms:modified>
</cp:coreProperties>
</file>